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Lst>
  <p:sldSz cx="9144000" cy="6858000" type="screen4x3"/>
  <p:notesSz cx="6858000" cy="9144000"/>
  <p:defaultTextStyle>
    <a:defPPr>
      <a:defRPr lang="es-V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77" d="100"/>
          <a:sy n="77" d="100"/>
        </p:scale>
        <p:origin x="-956" y="-7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VE"/>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4E4351-D8A2-4DD1-B2D6-3C93316468B1}" type="datetimeFigureOut">
              <a:rPr lang="es-VE" smtClean="0"/>
              <a:t>10/03/2009</a:t>
            </a:fld>
            <a:endParaRPr lang="es-VE"/>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VE"/>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VE"/>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VE"/>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2F5EA39-D9D4-4AA2-B7DC-3272EA4DA6AF}" type="slidenum">
              <a:rPr lang="es-VE" smtClean="0"/>
              <a:t>‹#›</a:t>
            </a:fld>
            <a:endParaRPr lang="es-VE"/>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p:spPr>
      </p:sp>
      <p:sp>
        <p:nvSpPr>
          <p:cNvPr id="6963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s-VE" smtClean="0"/>
          </a:p>
        </p:txBody>
      </p:sp>
      <p:sp>
        <p:nvSpPr>
          <p:cNvPr id="6963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6A1CE95-D947-4631-B41E-1ED082E73541}" type="slidenum">
              <a:rPr lang="es-VE" smtClean="0">
                <a:latin typeface="Times New Roman" pitchFamily="18" charset="0"/>
              </a:rPr>
              <a:pPr/>
              <a:t>1</a:t>
            </a:fld>
            <a:endParaRPr lang="es-VE" smtClean="0">
              <a:latin typeface="Times New Roman"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p:spPr>
      </p:sp>
      <p:sp>
        <p:nvSpPr>
          <p:cNvPr id="7885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s-VE" smtClean="0"/>
          </a:p>
        </p:txBody>
      </p:sp>
      <p:sp>
        <p:nvSpPr>
          <p:cNvPr id="788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E7BDB3D-F76C-49AE-BFD1-EEB559DC1035}" type="slidenum">
              <a:rPr lang="es-VE" smtClean="0">
                <a:latin typeface="Times New Roman" pitchFamily="18" charset="0"/>
              </a:rPr>
              <a:pPr/>
              <a:t>10</a:t>
            </a:fld>
            <a:endParaRPr lang="es-VE" smtClean="0">
              <a:latin typeface="Times New Roman"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p:spPr>
      </p:sp>
      <p:sp>
        <p:nvSpPr>
          <p:cNvPr id="7987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s-VE" smtClean="0"/>
          </a:p>
        </p:txBody>
      </p:sp>
      <p:sp>
        <p:nvSpPr>
          <p:cNvPr id="798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48A2F9E-31BA-4290-A92B-A14ACC6C1621}" type="slidenum">
              <a:rPr lang="es-VE" smtClean="0">
                <a:latin typeface="Times New Roman" pitchFamily="18" charset="0"/>
              </a:rPr>
              <a:pPr/>
              <a:t>11</a:t>
            </a:fld>
            <a:endParaRPr lang="es-VE" smtClean="0">
              <a:latin typeface="Times New Roman"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p:spPr>
      </p:sp>
      <p:sp>
        <p:nvSpPr>
          <p:cNvPr id="808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s-VE" smtClean="0"/>
          </a:p>
        </p:txBody>
      </p:sp>
      <p:sp>
        <p:nvSpPr>
          <p:cNvPr id="809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166F860-43D2-482C-A5E8-D3279AE2F89B}" type="slidenum">
              <a:rPr lang="es-VE" smtClean="0">
                <a:latin typeface="Times New Roman" pitchFamily="18" charset="0"/>
              </a:rPr>
              <a:pPr/>
              <a:t>12</a:t>
            </a:fld>
            <a:endParaRPr lang="es-VE" smtClean="0">
              <a:latin typeface="Times New Roman"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p:spPr>
      </p:sp>
      <p:sp>
        <p:nvSpPr>
          <p:cNvPr id="8192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s-VE" smtClean="0"/>
          </a:p>
        </p:txBody>
      </p:sp>
      <p:sp>
        <p:nvSpPr>
          <p:cNvPr id="819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F9BC0D5-3751-4227-A7F8-56CAFA252634}" type="slidenum">
              <a:rPr lang="es-VE" smtClean="0">
                <a:latin typeface="Times New Roman" pitchFamily="18" charset="0"/>
              </a:rPr>
              <a:pPr/>
              <a:t>13</a:t>
            </a:fld>
            <a:endParaRPr lang="es-VE" smtClean="0">
              <a:latin typeface="Times New Roman"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2947"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1. Use of glass in construction work adds beauty to the building.</a:t>
            </a:r>
            <a:br>
              <a:rPr lang="en-US" smtClean="0"/>
            </a:br>
            <a:r>
              <a:rPr lang="en-US" smtClean="0"/>
              <a:t>2. Its use fulfills the architectural view for external decoration.</a:t>
            </a:r>
            <a:br>
              <a:rPr lang="en-US" smtClean="0"/>
            </a:br>
            <a:r>
              <a:rPr lang="en-US" smtClean="0"/>
              <a:t>3. By using glass in interior, it saves the space inside the building.</a:t>
            </a:r>
            <a:br>
              <a:rPr lang="en-US" smtClean="0"/>
            </a:br>
            <a:r>
              <a:rPr lang="en-US" smtClean="0"/>
              <a:t>4. Glass cladding in building fulfill functional requirement of lighting, heat retention and energy saving.</a:t>
            </a:r>
            <a:br>
              <a:rPr lang="en-US" smtClean="0"/>
            </a:br>
            <a:r>
              <a:rPr lang="en-US" smtClean="0"/>
              <a:t>5. Its use appear a sense of openness and harmonious.</a:t>
            </a:r>
            <a:br>
              <a:rPr lang="en-US" smtClean="0"/>
            </a:br>
            <a:r>
              <a:rPr lang="en-US" smtClean="0"/>
              <a:t>6. As toughened glass is available, one can have good interior design with the use of glass in transparent staircase, colored shelves, ceiling etc.</a:t>
            </a:r>
            <a:br>
              <a:rPr lang="en-US" smtClean="0"/>
            </a:br>
            <a:r>
              <a:rPr lang="en-US" smtClean="0"/>
              <a:t>7. Glass is an excellent material for thermal insulation, water proofing and energy conservation.</a:t>
            </a:r>
            <a:br>
              <a:rPr lang="en-US" smtClean="0"/>
            </a:br>
            <a:r>
              <a:rPr lang="en-US" smtClean="0"/>
              <a:t>8. Glass is bad conductor of heat; it saves energy in air conditioning of building.</a:t>
            </a:r>
            <a:br>
              <a:rPr lang="en-US" smtClean="0"/>
            </a:br>
            <a:r>
              <a:rPr lang="en-US" smtClean="0"/>
              <a:t>9. For making glass partition on upper floors, no extra design is required for slab as glass is light in weight. </a:t>
            </a:r>
          </a:p>
          <a:p>
            <a:pPr eaLnBrk="1" hangingPunct="1"/>
            <a:endParaRPr lang="es-ES_tradnl" smtClean="0"/>
          </a:p>
        </p:txBody>
      </p:sp>
      <p:sp>
        <p:nvSpPr>
          <p:cNvPr id="82948" name="3 Marcador de número de diapositiva"/>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4447B7B9-1771-4869-9138-A136FBC4DE22}" type="slidenum">
              <a:rPr lang="en-US" sz="1200"/>
              <a:pPr algn="r"/>
              <a:t>14</a:t>
            </a:fld>
            <a:endParaRPr 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3" name="2 Marcador de notas"/>
          <p:cNvSpPr>
            <a:spLocks noGrp="1"/>
          </p:cNvSpPr>
          <p:nvPr>
            <p:ph type="body" idx="1"/>
          </p:nvPr>
        </p:nvSpPr>
        <p:spPr/>
        <p:txBody>
          <a:bodyPr>
            <a:normAutofit lnSpcReduction="10000"/>
          </a:bodyPr>
          <a:lstStyle/>
          <a:p>
            <a:pPr eaLnBrk="1" hangingPunct="1">
              <a:defRPr/>
            </a:pPr>
            <a:r>
              <a:rPr kumimoji="1" lang="en-US" dirty="0" smtClean="0">
                <a:latin typeface="Times New Roman" pitchFamily="18" charset="0"/>
              </a:rPr>
              <a:t>* 5000 BC Glass was discovered either in Egypt or by Phoenician merchants by accident.  Primitive glass formed in campfires when silica from flint, quartz or sand mixed with potash from burnt wood</a:t>
            </a:r>
            <a:endParaRPr kumimoji="1" lang="es-ES_tradnl" dirty="0" smtClean="0">
              <a:latin typeface="Times New Roman" pitchFamily="18" charset="0"/>
            </a:endParaRPr>
          </a:p>
          <a:p>
            <a:pPr eaLnBrk="1" hangingPunct="1">
              <a:defRPr/>
            </a:pPr>
            <a:r>
              <a:rPr kumimoji="1" lang="en-US" dirty="0" smtClean="0">
                <a:latin typeface="Times New Roman" pitchFamily="18" charset="0"/>
              </a:rPr>
              <a:t>    * 1600BC Fragments of glass from this date are found in Mesopotamia showing that hollow glass had been produced there.  Other glass making activities may have been evolving independently in Greece, China and North Tyrol (Austria)</a:t>
            </a:r>
            <a:endParaRPr kumimoji="1" lang="es-ES_tradnl" dirty="0" smtClean="0">
              <a:latin typeface="Times New Roman" pitchFamily="18" charset="0"/>
            </a:endParaRPr>
          </a:p>
          <a:p>
            <a:pPr eaLnBrk="1" hangingPunct="1">
              <a:defRPr/>
            </a:pPr>
            <a:r>
              <a:rPr kumimoji="1" lang="en-US" dirty="0" smtClean="0">
                <a:latin typeface="Times New Roman" pitchFamily="18" charset="0"/>
              </a:rPr>
              <a:t>    * 27BC – 14 AD Glass blowing discovered in Syria.  The metal tube used for blowing has changed little since then.  The technique was spread by the Romans</a:t>
            </a:r>
            <a:endParaRPr kumimoji="1" lang="es-ES_tradnl" dirty="0" smtClean="0">
              <a:latin typeface="Times New Roman" pitchFamily="18" charset="0"/>
            </a:endParaRPr>
          </a:p>
          <a:p>
            <a:pPr eaLnBrk="1" hangingPunct="1">
              <a:defRPr/>
            </a:pPr>
            <a:r>
              <a:rPr kumimoji="1" lang="en-US" dirty="0" smtClean="0">
                <a:latin typeface="Times New Roman" pitchFamily="18" charset="0"/>
              </a:rPr>
              <a:t>    * 100 AD The Romans discovered making clear glass by adding magnesium oxide.  This was used in Pompeii’s luxurious houses</a:t>
            </a:r>
            <a:endParaRPr kumimoji="1" lang="es-ES_tradnl" dirty="0" smtClean="0">
              <a:latin typeface="Times New Roman" pitchFamily="18" charset="0"/>
            </a:endParaRPr>
          </a:p>
          <a:p>
            <a:pPr eaLnBrk="1" hangingPunct="1">
              <a:defRPr/>
            </a:pPr>
            <a:r>
              <a:rPr kumimoji="1" lang="en-US" dirty="0" smtClean="0">
                <a:latin typeface="Times New Roman" pitchFamily="18" charset="0"/>
              </a:rPr>
              <a:t>    * 11th &amp; 12th Centuries AD  German craftsmen developed techniques for </a:t>
            </a:r>
            <a:r>
              <a:rPr kumimoji="1" lang="en-US" dirty="0" err="1" smtClean="0">
                <a:latin typeface="Times New Roman" pitchFamily="18" charset="0"/>
              </a:rPr>
              <a:t>mak</a:t>
            </a:r>
            <a:endParaRPr kumimoji="1" lang="es-ES_tradnl" dirty="0" smtClean="0">
              <a:latin typeface="Times New Roman" pitchFamily="18" charset="0"/>
            </a:endParaRPr>
          </a:p>
          <a:p>
            <a:pPr eaLnBrk="1" hangingPunct="1">
              <a:defRPr/>
            </a:pPr>
            <a:r>
              <a:rPr kumimoji="1" lang="en-US" dirty="0" smtClean="0">
                <a:latin typeface="Times New Roman" pitchFamily="18" charset="0"/>
              </a:rPr>
              <a:t>augustoagb246: # 11th &amp; 12th Centuries AD  German craftsmen developed techniques for making glass sheets</a:t>
            </a:r>
            <a:endParaRPr kumimoji="1" lang="es-ES_tradnl" dirty="0" smtClean="0">
              <a:latin typeface="Times New Roman" pitchFamily="18" charset="0"/>
            </a:endParaRPr>
          </a:p>
          <a:p>
            <a:pPr eaLnBrk="1" hangingPunct="1">
              <a:defRPr/>
            </a:pPr>
            <a:r>
              <a:rPr kumimoji="1" lang="en-US" dirty="0" smtClean="0">
                <a:latin typeface="Times New Roman" pitchFamily="18" charset="0"/>
              </a:rPr>
              <a:t># 1696  Since windows allowed in light by which people could work </a:t>
            </a:r>
            <a:r>
              <a:rPr kumimoji="1" lang="en-US" dirty="0" err="1" smtClean="0">
                <a:latin typeface="Times New Roman" pitchFamily="18" charset="0"/>
              </a:rPr>
              <a:t>eg</a:t>
            </a:r>
            <a:r>
              <a:rPr kumimoji="1" lang="en-US" dirty="0" smtClean="0">
                <a:latin typeface="Times New Roman" pitchFamily="18" charset="0"/>
              </a:rPr>
              <a:t> at textile weaving, the British Government introduced a tax on them!</a:t>
            </a:r>
            <a:endParaRPr kumimoji="1" lang="es-ES_tradnl" dirty="0" smtClean="0">
              <a:latin typeface="Times New Roman" pitchFamily="18" charset="0"/>
            </a:endParaRPr>
          </a:p>
          <a:p>
            <a:pPr eaLnBrk="1" hangingPunct="1">
              <a:defRPr/>
            </a:pPr>
            <a:r>
              <a:rPr kumimoji="1" lang="en-US" dirty="0" smtClean="0">
                <a:latin typeface="Times New Roman" pitchFamily="18" charset="0"/>
              </a:rPr>
              <a:t># 17th Century  Englishman George </a:t>
            </a:r>
            <a:r>
              <a:rPr kumimoji="1" lang="en-US" dirty="0" err="1" smtClean="0">
                <a:latin typeface="Times New Roman" pitchFamily="18" charset="0"/>
              </a:rPr>
              <a:t>Ravenscroft</a:t>
            </a:r>
            <a:r>
              <a:rPr kumimoji="1" lang="en-US" dirty="0" smtClean="0">
                <a:latin typeface="Times New Roman" pitchFamily="18" charset="0"/>
              </a:rPr>
              <a:t> discovered adding lead oxide to glass made it reflect light better.  Also around this time the French discovered a method of pouring glass and polishing it with sand and felt discs to make mirrors    </a:t>
            </a:r>
            <a:endParaRPr kumimoji="1" lang="es-ES_tradnl" dirty="0" smtClean="0">
              <a:latin typeface="Times New Roman" pitchFamily="18" charset="0"/>
            </a:endParaRPr>
          </a:p>
          <a:p>
            <a:pPr eaLnBrk="1" hangingPunct="1">
              <a:defRPr/>
            </a:pPr>
            <a:r>
              <a:rPr kumimoji="1" lang="en-US" dirty="0" smtClean="0">
                <a:latin typeface="Times New Roman" pitchFamily="18" charset="0"/>
              </a:rPr>
              <a:t># 20th Century  Squeezing glass through rollers to make it flat allowed the technology of glass windows to evolve and led to modern double glazing!</a:t>
            </a:r>
            <a:endParaRPr kumimoji="1" lang="es-ES_tradnl" dirty="0" smtClean="0">
              <a:latin typeface="Times New Roman" pitchFamily="18" charset="0"/>
            </a:endParaRPr>
          </a:p>
          <a:p>
            <a:pPr eaLnBrk="1" hangingPunct="1">
              <a:defRPr/>
            </a:pPr>
            <a:endParaRPr lang="es-ES_tradnl" dirty="0"/>
          </a:p>
        </p:txBody>
      </p:sp>
      <p:sp>
        <p:nvSpPr>
          <p:cNvPr id="70660" name="3 Marcador de número de diapositiva"/>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68D8BCF2-CA2F-4B90-BA6C-7030B66D90A7}" type="slidenum">
              <a:rPr lang="en-US" sz="1200"/>
              <a:pPr algn="r"/>
              <a:t>2</a:t>
            </a:fld>
            <a:endParaRPr 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3" name="2 Marcador de notas"/>
          <p:cNvSpPr>
            <a:spLocks noGrp="1"/>
          </p:cNvSpPr>
          <p:nvPr>
            <p:ph type="body" idx="1"/>
          </p:nvPr>
        </p:nvSpPr>
        <p:spPr/>
        <p:txBody>
          <a:bodyPr>
            <a:normAutofit lnSpcReduction="10000"/>
          </a:bodyPr>
          <a:lstStyle/>
          <a:p>
            <a:pPr eaLnBrk="1" hangingPunct="1">
              <a:defRPr/>
            </a:pPr>
            <a:r>
              <a:rPr kumimoji="1" lang="en-US" dirty="0" smtClean="0">
                <a:latin typeface="Times New Roman" pitchFamily="18" charset="0"/>
              </a:rPr>
              <a:t>* 11th &amp; 12th Centuries AD  German craftsmen developed techniques for </a:t>
            </a:r>
            <a:r>
              <a:rPr kumimoji="1" lang="en-US" dirty="0" err="1" smtClean="0">
                <a:latin typeface="Times New Roman" pitchFamily="18" charset="0"/>
              </a:rPr>
              <a:t>mak</a:t>
            </a:r>
            <a:endParaRPr kumimoji="1" lang="es-ES_tradnl" dirty="0" smtClean="0">
              <a:latin typeface="Times New Roman" pitchFamily="18" charset="0"/>
            </a:endParaRPr>
          </a:p>
          <a:p>
            <a:pPr eaLnBrk="1" hangingPunct="1">
              <a:defRPr/>
            </a:pPr>
            <a:r>
              <a:rPr kumimoji="1" lang="en-US" dirty="0" smtClean="0">
                <a:latin typeface="Times New Roman" pitchFamily="18" charset="0"/>
              </a:rPr>
              <a:t>augustoagb246: # 11th &amp; 12th Centuries AD  German craftsmen developed techniques for making glass sheets</a:t>
            </a:r>
            <a:endParaRPr kumimoji="1" lang="es-ES_tradnl" dirty="0" smtClean="0">
              <a:latin typeface="Times New Roman" pitchFamily="18" charset="0"/>
            </a:endParaRPr>
          </a:p>
          <a:p>
            <a:pPr eaLnBrk="1" hangingPunct="1">
              <a:defRPr/>
            </a:pPr>
            <a:r>
              <a:rPr kumimoji="1" lang="en-US" dirty="0" smtClean="0">
                <a:latin typeface="Times New Roman" pitchFamily="18" charset="0"/>
              </a:rPr>
              <a:t># 1696  Since windows allowed in light by which people could work </a:t>
            </a:r>
            <a:r>
              <a:rPr kumimoji="1" lang="en-US" dirty="0" err="1" smtClean="0">
                <a:latin typeface="Times New Roman" pitchFamily="18" charset="0"/>
              </a:rPr>
              <a:t>eg</a:t>
            </a:r>
            <a:r>
              <a:rPr kumimoji="1" lang="en-US" dirty="0" smtClean="0">
                <a:latin typeface="Times New Roman" pitchFamily="18" charset="0"/>
              </a:rPr>
              <a:t> at textile weaving, the British Government introduced a tax on them!</a:t>
            </a:r>
            <a:endParaRPr kumimoji="1" lang="es-ES_tradnl" dirty="0" smtClean="0">
              <a:latin typeface="Times New Roman" pitchFamily="18" charset="0"/>
            </a:endParaRPr>
          </a:p>
          <a:p>
            <a:pPr eaLnBrk="1" hangingPunct="1">
              <a:defRPr/>
            </a:pPr>
            <a:r>
              <a:rPr kumimoji="1" lang="en-US" dirty="0" smtClean="0">
                <a:latin typeface="Times New Roman" pitchFamily="18" charset="0"/>
              </a:rPr>
              <a:t># 17th Century  Englishman George </a:t>
            </a:r>
            <a:r>
              <a:rPr kumimoji="1" lang="en-US" dirty="0" err="1" smtClean="0">
                <a:latin typeface="Times New Roman" pitchFamily="18" charset="0"/>
              </a:rPr>
              <a:t>Ravenscroft</a:t>
            </a:r>
            <a:r>
              <a:rPr kumimoji="1" lang="en-US" dirty="0" smtClean="0">
                <a:latin typeface="Times New Roman" pitchFamily="18" charset="0"/>
              </a:rPr>
              <a:t> discovered adding lead oxide to glass made it reflect light better.  Also around this time the French discovered a method of pouring glass and polishing it with sand and felt discs to make mirrors    </a:t>
            </a:r>
            <a:endParaRPr kumimoji="1" lang="es-ES_tradnl" dirty="0" smtClean="0">
              <a:latin typeface="Times New Roman" pitchFamily="18" charset="0"/>
            </a:endParaRPr>
          </a:p>
          <a:p>
            <a:pPr eaLnBrk="1" hangingPunct="1">
              <a:defRPr/>
            </a:pPr>
            <a:r>
              <a:rPr kumimoji="1" lang="en-US" dirty="0" smtClean="0">
                <a:latin typeface="Times New Roman" pitchFamily="18" charset="0"/>
              </a:rPr>
              <a:t># 20th Century  Squeezing glass through rollers to make it flat allowed the technology of glass windows to evolve and led to modern double glazing!</a:t>
            </a:r>
            <a:endParaRPr kumimoji="1" lang="es-ES_tradnl" dirty="0" smtClean="0">
              <a:latin typeface="Times New Roman" pitchFamily="18" charset="0"/>
            </a:endParaRPr>
          </a:p>
          <a:p>
            <a:pPr eaLnBrk="1" hangingPunct="1">
              <a:defRPr/>
            </a:pPr>
            <a:endParaRPr lang="es-ES_tradnl" dirty="0"/>
          </a:p>
        </p:txBody>
      </p:sp>
      <p:sp>
        <p:nvSpPr>
          <p:cNvPr id="71684" name="3 Marcador de número de diapositiva"/>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46515658-63A8-4C24-835A-5F98EAE9532F}" type="slidenum">
              <a:rPr lang="en-US" sz="1200"/>
              <a:pPr algn="r"/>
              <a:t>3</a:t>
            </a:fld>
            <a:endParaRPr 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p:spPr>
      </p:sp>
      <p:sp>
        <p:nvSpPr>
          <p:cNvPr id="7270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s-VE" smtClean="0"/>
          </a:p>
        </p:txBody>
      </p:sp>
      <p:sp>
        <p:nvSpPr>
          <p:cNvPr id="727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A7948FD-2E0D-4544-A9DA-39CF8D67CC4E}" type="slidenum">
              <a:rPr lang="es-VE" smtClean="0">
                <a:latin typeface="Times New Roman" pitchFamily="18" charset="0"/>
              </a:rPr>
              <a:pPr/>
              <a:t>4</a:t>
            </a:fld>
            <a:endParaRPr lang="es-VE" smtClean="0">
              <a:latin typeface="Times New Roman"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5A78248F-F93A-47EF-AF41-A6D3E8438B96}" type="slidenum">
              <a:rPr lang="en-US" sz="1200"/>
              <a:pPr algn="r"/>
              <a:t>5</a:t>
            </a:fld>
            <a:endParaRPr lang="en-US" sz="1200"/>
          </a:p>
        </p:txBody>
      </p:sp>
      <p:sp>
        <p:nvSpPr>
          <p:cNvPr id="73731" name="Rectangle 2"/>
          <p:cNvSpPr>
            <a:spLocks noRot="1" noChangeArrowheads="1" noTextEdit="1"/>
          </p:cNvSpPr>
          <p:nvPr>
            <p:ph type="sldImg"/>
          </p:nvPr>
        </p:nvSpPr>
        <p:spPr bwMode="auto">
          <a:noFill/>
          <a:ln>
            <a:solidFill>
              <a:srgbClr val="000000"/>
            </a:solidFill>
            <a:miter lim="800000"/>
            <a:headEnd/>
            <a:tailEnd/>
          </a:ln>
        </p:spPr>
      </p:sp>
      <p:sp>
        <p:nvSpPr>
          <p:cNvPr id="7373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lnSpc>
                <a:spcPct val="80000"/>
              </a:lnSpc>
            </a:pPr>
            <a:r>
              <a:rPr lang="en-US" sz="800" smtClean="0"/>
              <a:t>Glass should not be thought of as just a functional material to let light into an area; it can also be used to add decorative effect. But it is important to choose the right kind of glass for the right place so the final job is effective, attractive and safe. The wrong type of glass used in the wrong position can be unsatisfactory and present a serious hazard to personnel safety.</a:t>
            </a:r>
          </a:p>
          <a:p>
            <a:pPr eaLnBrk="1" hangingPunct="1">
              <a:lnSpc>
                <a:spcPct val="80000"/>
              </a:lnSpc>
            </a:pPr>
            <a:endParaRPr lang="en-US" sz="800" smtClean="0"/>
          </a:p>
          <a:p>
            <a:pPr eaLnBrk="1" hangingPunct="1">
              <a:lnSpc>
                <a:spcPct val="80000"/>
              </a:lnSpc>
            </a:pPr>
            <a:r>
              <a:rPr lang="en-US" sz="800" b="1" smtClean="0"/>
              <a:t>Types of glass</a:t>
            </a:r>
            <a:endParaRPr lang="en-US" sz="800" smtClean="0"/>
          </a:p>
          <a:p>
            <a:pPr eaLnBrk="1" hangingPunct="1">
              <a:lnSpc>
                <a:spcPct val="80000"/>
              </a:lnSpc>
            </a:pPr>
            <a:r>
              <a:rPr lang="en-US" sz="800" smtClean="0"/>
              <a:t>There are a number of different types of glass, in a range of patterns and tints, and it is important to decide which is most suited for a particular job.</a:t>
            </a:r>
          </a:p>
          <a:p>
            <a:pPr eaLnBrk="1" hangingPunct="1">
              <a:lnSpc>
                <a:spcPct val="80000"/>
              </a:lnSpc>
            </a:pPr>
            <a:r>
              <a:rPr lang="en-US" sz="800" u="sng" smtClean="0"/>
              <a:t>'Ordinary' sheet glass</a:t>
            </a:r>
          </a:p>
          <a:p>
            <a:pPr eaLnBrk="1" hangingPunct="1">
              <a:lnSpc>
                <a:spcPct val="80000"/>
              </a:lnSpc>
            </a:pPr>
            <a:r>
              <a:rPr lang="en-US" sz="800" smtClean="0"/>
              <a:t>This glass is made by passing the molten glass through rollers; this process gives an almost flat finish but the effects of the rollers upon the molten glass makes some distortion inevitable. The glass can be used in domestic windows etc. but the relatively low cost of float glass (with its lack of distortion) has tended to restrict ordinary sheet glass to glazing greenhouses and garden sheds where the visual distortions do not matter.</a:t>
            </a:r>
          </a:p>
          <a:p>
            <a:pPr eaLnBrk="1" hangingPunct="1">
              <a:lnSpc>
                <a:spcPct val="80000"/>
              </a:lnSpc>
            </a:pPr>
            <a:r>
              <a:rPr lang="en-US" sz="800" smtClean="0"/>
              <a:t>Sheet glass can be cut a glass cutter and no special equipment is necessary. The glass is often available in standard sizes to suit 'standard' glasshouses, these sizes tend to be comparatively cheaper than glass cut to size.</a:t>
            </a:r>
          </a:p>
          <a:p>
            <a:pPr eaLnBrk="1" hangingPunct="1">
              <a:lnSpc>
                <a:spcPct val="80000"/>
              </a:lnSpc>
            </a:pPr>
            <a:r>
              <a:rPr lang="en-US" sz="800" u="sng" smtClean="0"/>
              <a:t>Float glass (plate)</a:t>
            </a:r>
          </a:p>
          <a:p>
            <a:pPr eaLnBrk="1" hangingPunct="1">
              <a:lnSpc>
                <a:spcPct val="80000"/>
              </a:lnSpc>
            </a:pPr>
            <a:r>
              <a:rPr lang="en-US" sz="800" smtClean="0"/>
              <a:t>Float glass gets its name from the method of production used to manufacture it. The molten glass is 'floated' onto a bed of molten tin - this produces a glass which is flat and distortion free.</a:t>
            </a:r>
          </a:p>
          <a:p>
            <a:pPr eaLnBrk="1" hangingPunct="1">
              <a:lnSpc>
                <a:spcPct val="80000"/>
              </a:lnSpc>
            </a:pPr>
            <a:r>
              <a:rPr lang="en-US" sz="800" smtClean="0"/>
              <a:t>Float glass can be cut using a glass cutter and no special equipment is necessary. Float glass is suitable for fixed and opening windows above waist height.</a:t>
            </a:r>
          </a:p>
          <a:p>
            <a:pPr eaLnBrk="1" hangingPunct="1">
              <a:lnSpc>
                <a:spcPct val="80000"/>
              </a:lnSpc>
            </a:pPr>
            <a:r>
              <a:rPr lang="en-US" sz="800" u="sng" smtClean="0"/>
              <a:t>Energy efficient glass</a:t>
            </a:r>
          </a:p>
          <a:p>
            <a:pPr eaLnBrk="1" hangingPunct="1">
              <a:lnSpc>
                <a:spcPct val="80000"/>
              </a:lnSpc>
            </a:pPr>
            <a:r>
              <a:rPr lang="en-US" sz="800" smtClean="0"/>
              <a:t>Some manufacturers produce float glass with a special thin coating on one side which, allows the suns energy to pass through in one direction while reducing the thermal transfer the other way. The principle behind this is the difference in thermal wavelength of energy transmitted from the sun and that transmitted from the heat within a room.</a:t>
            </a:r>
          </a:p>
          <a:p>
            <a:pPr eaLnBrk="1" hangingPunct="1">
              <a:lnSpc>
                <a:spcPct val="80000"/>
              </a:lnSpc>
            </a:pPr>
            <a:r>
              <a:rPr lang="en-US" sz="800" smtClean="0"/>
              <a:t>The special coating often gives a very slight brown or grey tint to the glass. The coating is not very robust and would not last very long if subjected to normal cleaning or external weather conditions - for these reasons, this type of glass is normally only used in sealed double (or triple) glazed units with the special coating on the inside.</a:t>
            </a:r>
          </a:p>
          <a:p>
            <a:pPr eaLnBrk="1" hangingPunct="1">
              <a:lnSpc>
                <a:spcPct val="80000"/>
              </a:lnSpc>
            </a:pPr>
            <a:r>
              <a:rPr lang="en-US" sz="800" u="sng" smtClean="0"/>
              <a:t>Self cleaning glass</a:t>
            </a:r>
          </a:p>
          <a:p>
            <a:pPr eaLnBrk="1" hangingPunct="1">
              <a:lnSpc>
                <a:spcPct val="80000"/>
              </a:lnSpc>
            </a:pPr>
            <a:r>
              <a:rPr lang="en-US" sz="800" smtClean="0"/>
              <a:t>Some manufacturers produce float glass with a special thin 'photocatalytic' coating on one side. This coating uses the ultraviolet rays from the sun to steadily break down any organic dirt on the surface using the photocatalytic effect and thus loosen the dirt from the glass.</a:t>
            </a:r>
          </a:p>
          <a:p>
            <a:pPr eaLnBrk="1" hangingPunct="1">
              <a:lnSpc>
                <a:spcPct val="80000"/>
              </a:lnSpc>
            </a:pPr>
            <a:r>
              <a:rPr lang="en-US" sz="800" smtClean="0"/>
              <a:t>Self–cleaning glass also has 'hydrophilic' properties which means that when rain runs down the pane of glass, it will wash away the dirt previously loosened. Together, the 'photocatalytic' and 'hydrophilic' effects allow the glass to stay cleaner for a longer period than untreated glass.</a:t>
            </a:r>
          </a:p>
          <a:p>
            <a:pPr eaLnBrk="1" hangingPunct="1">
              <a:lnSpc>
                <a:spcPct val="80000"/>
              </a:lnSpc>
            </a:pPr>
            <a:r>
              <a:rPr lang="en-US" sz="800" smtClean="0"/>
              <a:t>Small particles of dirt will loosen and (providing there is rain) be washed off fairly quickly, however, bird droppings and other large bits of dirt, will take longer to be cleaned off.</a:t>
            </a:r>
          </a:p>
          <a:p>
            <a:pPr eaLnBrk="1" hangingPunct="1">
              <a:lnSpc>
                <a:spcPct val="80000"/>
              </a:lnSpc>
            </a:pPr>
            <a:r>
              <a:rPr lang="en-US" sz="800" smtClean="0"/>
              <a:t>Self cleaning glass may, from time to time, need additional cleaning and great care needs to be taken with such cleaning to avoid damaging the surface coating - never use any abrasive cleaner, check with the particular manufacturer for detailed guidelines. If additional cleaning is carried out, the self-cleaning properties may take a period of time to become active again.</a:t>
            </a:r>
          </a:p>
          <a:p>
            <a:pPr eaLnBrk="1" hangingPunct="1">
              <a:lnSpc>
                <a:spcPct val="80000"/>
              </a:lnSpc>
            </a:pPr>
            <a:r>
              <a:rPr lang="en-US" sz="800" u="sng" smtClean="0"/>
              <a:t>Patterned (obscured glass)</a:t>
            </a:r>
          </a:p>
          <a:p>
            <a:pPr eaLnBrk="1" hangingPunct="1">
              <a:lnSpc>
                <a:spcPct val="80000"/>
              </a:lnSpc>
            </a:pPr>
            <a:r>
              <a:rPr lang="en-US" sz="800" smtClean="0"/>
              <a:t>Made from flat glass, this type has a design rolled onto one side during manufacture. It can be used for decorative effect and/or to provide privacy. Patterned glass is available in a range of coloured tints as well as plain.</a:t>
            </a:r>
          </a:p>
          <a:p>
            <a:pPr eaLnBrk="1" hangingPunct="1">
              <a:lnSpc>
                <a:spcPct val="80000"/>
              </a:lnSpc>
            </a:pPr>
            <a:r>
              <a:rPr lang="en-US" sz="800" smtClean="0"/>
              <a:t>A variety of pattern designs are available, each pattern normally has an quoted distortion number, from 1 to 5, 1 being very little distortion, 5 being a high level of diffusion.</a:t>
            </a:r>
          </a:p>
          <a:p>
            <a:pPr eaLnBrk="1" hangingPunct="1">
              <a:lnSpc>
                <a:spcPct val="80000"/>
              </a:lnSpc>
            </a:pPr>
            <a:r>
              <a:rPr lang="en-US" sz="800" smtClean="0"/>
              <a:t>On external glazing, the patterned side is usually on the inside so that atmospheric dirt can easily be removed from the relatively flat external face.</a:t>
            </a:r>
          </a:p>
          <a:p>
            <a:pPr eaLnBrk="1" hangingPunct="1">
              <a:lnSpc>
                <a:spcPct val="80000"/>
              </a:lnSpc>
            </a:pPr>
            <a:r>
              <a:rPr lang="en-US" sz="800" u="sng" smtClean="0"/>
              <a:t>Toughened (Safety glass)</a:t>
            </a:r>
          </a:p>
          <a:p>
            <a:pPr eaLnBrk="1" hangingPunct="1">
              <a:lnSpc>
                <a:spcPct val="80000"/>
              </a:lnSpc>
            </a:pPr>
            <a:r>
              <a:rPr lang="en-US" sz="800" smtClean="0"/>
              <a:t>Toughened glass is produced by applying a special treatment to ordinary float glass after it has been cut to size and finished. The treatment involves heating the glass so that it begins to soften (about 620 degrees C) and then rapidly cooling it. This produces a glass which, if broken, breaks into small pieces without sharp edges. The treatment does increase the surface tension of the glass which can cause it to 'explode' if broken; this is more a dramatic effect than hazardous.</a:t>
            </a:r>
          </a:p>
          <a:p>
            <a:pPr eaLnBrk="1" hangingPunct="1">
              <a:lnSpc>
                <a:spcPct val="80000"/>
              </a:lnSpc>
            </a:pPr>
            <a:r>
              <a:rPr lang="en-US" sz="800" smtClean="0"/>
              <a:t>It is important to note that the treatment must be applied only after all cutting and processing has been completed, as once 'toughened', any attempt to cut the glass will cause it to shatter.</a:t>
            </a:r>
          </a:p>
          <a:p>
            <a:pPr eaLnBrk="1" hangingPunct="1">
              <a:lnSpc>
                <a:spcPct val="80000"/>
              </a:lnSpc>
            </a:pPr>
            <a:r>
              <a:rPr lang="en-US" sz="800" smtClean="0"/>
              <a:t>Toughened glass is ideal for glazed doors, low level windows (for safety) and for tabletops (where it can withstand high temperature associated with cooking pots etc.</a:t>
            </a:r>
          </a:p>
          <a:p>
            <a:pPr eaLnBrk="1" hangingPunct="1">
              <a:lnSpc>
                <a:spcPct val="80000"/>
              </a:lnSpc>
            </a:pPr>
            <a:r>
              <a:rPr lang="en-US" sz="800" u="sng" smtClean="0"/>
              <a:t>Laminated glass</a:t>
            </a:r>
          </a:p>
          <a:p>
            <a:pPr eaLnBrk="1" hangingPunct="1">
              <a:lnSpc>
                <a:spcPct val="80000"/>
              </a:lnSpc>
            </a:pPr>
            <a:r>
              <a:rPr lang="en-US" sz="800" smtClean="0"/>
              <a:t>As the name suggests, laminated glass is made up of a sandwich of two or more sheets of glass (or plastic), bonded together by a flexible, normally transparent material.</a:t>
            </a:r>
          </a:p>
          <a:p>
            <a:pPr eaLnBrk="1" hangingPunct="1">
              <a:lnSpc>
                <a:spcPct val="80000"/>
              </a:lnSpc>
            </a:pPr>
            <a:r>
              <a:rPr lang="en-US" sz="800" smtClean="0"/>
              <a:t>If the glass is cracked or broken, the flexible material is designed to hold the glass fragments in place.</a:t>
            </a:r>
          </a:p>
          <a:p>
            <a:pPr eaLnBrk="1" hangingPunct="1">
              <a:lnSpc>
                <a:spcPct val="80000"/>
              </a:lnSpc>
            </a:pPr>
            <a:r>
              <a:rPr lang="en-US" sz="800" smtClean="0"/>
              <a:t>The glass used can be any of the other basic types (float, toughened, wired etc.) and they retain their original breaking properties.</a:t>
            </a:r>
          </a:p>
          <a:p>
            <a:pPr eaLnBrk="1" hangingPunct="1">
              <a:lnSpc>
                <a:spcPct val="80000"/>
              </a:lnSpc>
            </a:pPr>
            <a:r>
              <a:rPr lang="en-US" sz="800" smtClean="0"/>
              <a:t>Some laminated glass is laminated for other reasons than just keeping any broken glass in place, some provide decorative internal finishes to the glass while others act as fire breaks.</a:t>
            </a:r>
          </a:p>
          <a:p>
            <a:pPr eaLnBrk="1" hangingPunct="1">
              <a:lnSpc>
                <a:spcPct val="80000"/>
              </a:lnSpc>
            </a:pPr>
            <a:r>
              <a:rPr lang="en-US" sz="800" u="sng" smtClean="0"/>
              <a:t>Wired glass</a:t>
            </a:r>
          </a:p>
          <a:p>
            <a:pPr eaLnBrk="1" hangingPunct="1">
              <a:lnSpc>
                <a:spcPct val="80000"/>
              </a:lnSpc>
            </a:pPr>
            <a:r>
              <a:rPr lang="en-US" sz="800" smtClean="0"/>
              <a:t>Wired glass incorporates a wire mesh (usually about 10mm spacing) in the middle of the glass. Should be glass crack or break, the wire tends to hold the glass together. It is ideal for roofing in such areas as a garage or conservatory where its 'industrial' look is not too unattractive.</a:t>
            </a:r>
          </a:p>
          <a:p>
            <a:pPr eaLnBrk="1" hangingPunct="1">
              <a:lnSpc>
                <a:spcPct val="80000"/>
              </a:lnSpc>
            </a:pPr>
            <a:r>
              <a:rPr lang="en-US" sz="800" smtClean="0"/>
              <a:t>Wired glass is generally not considered a Safety glass as the glass still breaks with sharp edges.</a:t>
            </a:r>
          </a:p>
          <a:p>
            <a:pPr eaLnBrk="1" hangingPunct="1">
              <a:lnSpc>
                <a:spcPct val="80000"/>
              </a:lnSpc>
            </a:pPr>
            <a:r>
              <a:rPr lang="en-US" sz="800" smtClean="0"/>
              <a:t>Wired glass is available as clear or obscured.</a:t>
            </a:r>
          </a:p>
          <a:p>
            <a:pPr eaLnBrk="1" hangingPunct="1">
              <a:lnSpc>
                <a:spcPct val="80000"/>
              </a:lnSpc>
            </a:pPr>
            <a:r>
              <a:rPr lang="en-US" sz="800" u="sng" smtClean="0"/>
              <a:t>Mirrors</a:t>
            </a:r>
          </a:p>
          <a:p>
            <a:pPr eaLnBrk="1" hangingPunct="1">
              <a:lnSpc>
                <a:spcPct val="80000"/>
              </a:lnSpc>
            </a:pPr>
            <a:r>
              <a:rPr lang="en-US" sz="800" smtClean="0"/>
              <a:t>Mirrors are usually made from float glass 4-6mm thick, and silvered on one side. Mirrors are available for use without a surrounding frame, these usually are made from a type of safety glass. Old mirrors, and modern mirrors supplied within a frame, should not be used unframed as any damage to them might cause the glass to shatter dangerously.</a:t>
            </a:r>
          </a:p>
          <a:p>
            <a:pPr eaLnBrk="1" hangingPunct="1">
              <a:lnSpc>
                <a:spcPct val="80000"/>
              </a:lnSpc>
            </a:pPr>
            <a:r>
              <a:rPr lang="en-US" sz="800" u="sng" smtClean="0"/>
              <a:t>Picture frame glass</a:t>
            </a:r>
          </a:p>
          <a:p>
            <a:pPr eaLnBrk="1" hangingPunct="1">
              <a:lnSpc>
                <a:spcPct val="80000"/>
              </a:lnSpc>
            </a:pPr>
            <a:r>
              <a:rPr lang="en-US" sz="800" smtClean="0"/>
              <a:t>Glass (and plastics) are available specifically for picture framing, these tend to be referred to as 'diffused reflection' glass or plastic. They have high transparency but low reflective properties to reduce reflections when the picture or photograph is viewed.</a:t>
            </a:r>
          </a:p>
          <a:p>
            <a:pPr eaLnBrk="1" hangingPunct="1">
              <a:lnSpc>
                <a:spcPct val="80000"/>
              </a:lnSpc>
            </a:pPr>
            <a:r>
              <a:rPr lang="en-US" sz="800" smtClean="0"/>
              <a:t>Most of these materials can easily be cut by the average diy person providing suitable tools and safety precautions are taken.</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BD9DB616-8F75-4BB0-8BD5-B06A81E8BBE5}" type="slidenum">
              <a:rPr lang="en-US" sz="1200"/>
              <a:pPr algn="r"/>
              <a:t>6</a:t>
            </a:fld>
            <a:endParaRPr lang="en-US" sz="1200"/>
          </a:p>
        </p:txBody>
      </p:sp>
      <p:sp>
        <p:nvSpPr>
          <p:cNvPr id="74755" name="Rectangle 2"/>
          <p:cNvSpPr>
            <a:spLocks noRot="1" noChangeArrowheads="1" noTextEdit="1"/>
          </p:cNvSpPr>
          <p:nvPr>
            <p:ph type="sldImg"/>
          </p:nvPr>
        </p:nvSpPr>
        <p:spPr bwMode="auto">
          <a:noFill/>
          <a:ln>
            <a:solidFill>
              <a:srgbClr val="000000"/>
            </a:solidFill>
            <a:miter lim="800000"/>
            <a:headEnd/>
            <a:tailEnd/>
          </a:ln>
        </p:spPr>
      </p:sp>
      <p:sp>
        <p:nvSpPr>
          <p:cNvPr id="7475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lnSpc>
                <a:spcPct val="80000"/>
              </a:lnSpc>
            </a:pPr>
            <a:r>
              <a:rPr lang="en-US" sz="800" smtClean="0"/>
              <a:t>Glass should not be thought of as just a functional material to let light into an area; it can also be used to add decorative effect. But it is important to choose the right kind of glass for the right place so the final job is effective, attractive and safe. The wrong type of glass used in the wrong position can be unsatisfactory and present a serious hazard to personnel safety.</a:t>
            </a:r>
          </a:p>
          <a:p>
            <a:pPr eaLnBrk="1" hangingPunct="1">
              <a:lnSpc>
                <a:spcPct val="80000"/>
              </a:lnSpc>
            </a:pPr>
            <a:endParaRPr lang="en-US" sz="800" smtClean="0"/>
          </a:p>
          <a:p>
            <a:pPr eaLnBrk="1" hangingPunct="1">
              <a:lnSpc>
                <a:spcPct val="80000"/>
              </a:lnSpc>
            </a:pPr>
            <a:r>
              <a:rPr lang="en-US" sz="800" b="1" smtClean="0"/>
              <a:t>Types of glass</a:t>
            </a:r>
            <a:endParaRPr lang="en-US" sz="800" smtClean="0"/>
          </a:p>
          <a:p>
            <a:pPr eaLnBrk="1" hangingPunct="1">
              <a:lnSpc>
                <a:spcPct val="80000"/>
              </a:lnSpc>
            </a:pPr>
            <a:r>
              <a:rPr lang="en-US" sz="800" smtClean="0"/>
              <a:t>There are a number of different types of glass, in a range of patterns and tints, and it is important to decide which is most suited for a particular job.</a:t>
            </a:r>
          </a:p>
          <a:p>
            <a:pPr eaLnBrk="1" hangingPunct="1">
              <a:lnSpc>
                <a:spcPct val="80000"/>
              </a:lnSpc>
            </a:pPr>
            <a:r>
              <a:rPr lang="en-US" sz="800" u="sng" smtClean="0"/>
              <a:t>'Ordinary' sheet glass</a:t>
            </a:r>
          </a:p>
          <a:p>
            <a:pPr eaLnBrk="1" hangingPunct="1">
              <a:lnSpc>
                <a:spcPct val="80000"/>
              </a:lnSpc>
            </a:pPr>
            <a:r>
              <a:rPr lang="en-US" sz="800" smtClean="0"/>
              <a:t>This glass is made by passing the molten glass through rollers; this process gives an almost flat finish but the effects of the rollers upon the molten glass makes some distortion inevitable. The glass can be used in domestic windows etc. but the relatively low cost of float glass (with its lack of distortion) has tended to restrict ordinary sheet glass to glazing greenhouses and garden sheds where the visual distortions do not matter.</a:t>
            </a:r>
          </a:p>
          <a:p>
            <a:pPr eaLnBrk="1" hangingPunct="1">
              <a:lnSpc>
                <a:spcPct val="80000"/>
              </a:lnSpc>
            </a:pPr>
            <a:r>
              <a:rPr lang="en-US" sz="800" smtClean="0"/>
              <a:t>Sheet glass can be cut a glass cutter and no special equipment is necessary. The glass is often available in standard sizes to suit 'standard' glasshouses, these sizes tend to be comparatively cheaper than glass cut to size.</a:t>
            </a:r>
          </a:p>
          <a:p>
            <a:pPr eaLnBrk="1" hangingPunct="1">
              <a:lnSpc>
                <a:spcPct val="80000"/>
              </a:lnSpc>
            </a:pPr>
            <a:r>
              <a:rPr lang="en-US" sz="800" u="sng" smtClean="0"/>
              <a:t>Float glass (plate)</a:t>
            </a:r>
          </a:p>
          <a:p>
            <a:pPr eaLnBrk="1" hangingPunct="1">
              <a:lnSpc>
                <a:spcPct val="80000"/>
              </a:lnSpc>
            </a:pPr>
            <a:r>
              <a:rPr lang="en-US" sz="800" smtClean="0"/>
              <a:t>Float glass gets its name from the method of production used to manufacture it. The molten glass is 'floated' onto a bed of molten tin - this produces a glass which is flat and distortion free.</a:t>
            </a:r>
          </a:p>
          <a:p>
            <a:pPr eaLnBrk="1" hangingPunct="1">
              <a:lnSpc>
                <a:spcPct val="80000"/>
              </a:lnSpc>
            </a:pPr>
            <a:r>
              <a:rPr lang="en-US" sz="800" smtClean="0"/>
              <a:t>Float glass can be cut using a glass cutter and no special equipment is necessary. Float glass is suitable for fixed and opening windows above waist height.</a:t>
            </a:r>
          </a:p>
          <a:p>
            <a:pPr eaLnBrk="1" hangingPunct="1">
              <a:lnSpc>
                <a:spcPct val="80000"/>
              </a:lnSpc>
            </a:pPr>
            <a:r>
              <a:rPr lang="en-US" sz="800" u="sng" smtClean="0"/>
              <a:t>Energy efficient glass</a:t>
            </a:r>
          </a:p>
          <a:p>
            <a:pPr eaLnBrk="1" hangingPunct="1">
              <a:lnSpc>
                <a:spcPct val="80000"/>
              </a:lnSpc>
            </a:pPr>
            <a:r>
              <a:rPr lang="en-US" sz="800" smtClean="0"/>
              <a:t>Some manufacturers produce float glass with a special thin coating on one side which, allows the suns energy to pass through in one direction while reducing the thermal transfer the other way. The principle behind this is the difference in thermal wavelength of energy transmitted from the sun and that transmitted from the heat within a room.</a:t>
            </a:r>
          </a:p>
          <a:p>
            <a:pPr eaLnBrk="1" hangingPunct="1">
              <a:lnSpc>
                <a:spcPct val="80000"/>
              </a:lnSpc>
            </a:pPr>
            <a:r>
              <a:rPr lang="en-US" sz="800" smtClean="0"/>
              <a:t>The special coating often gives a very slight brown or grey tint to the glass. The coating is not very robust and would not last very long if subjected to normal cleaning or external weather conditions - for these reasons, this type of glass is normally only used in sealed double (or triple) glazed units with the special coating on the inside.</a:t>
            </a:r>
          </a:p>
          <a:p>
            <a:pPr eaLnBrk="1" hangingPunct="1">
              <a:lnSpc>
                <a:spcPct val="80000"/>
              </a:lnSpc>
            </a:pPr>
            <a:r>
              <a:rPr lang="en-US" sz="800" u="sng" smtClean="0"/>
              <a:t>Self cleaning glass</a:t>
            </a:r>
          </a:p>
          <a:p>
            <a:pPr eaLnBrk="1" hangingPunct="1">
              <a:lnSpc>
                <a:spcPct val="80000"/>
              </a:lnSpc>
            </a:pPr>
            <a:r>
              <a:rPr lang="en-US" sz="800" smtClean="0"/>
              <a:t>Some manufacturers produce float glass with a special thin 'photocatalytic' coating on one side. This coating uses the ultraviolet rays from the sun to steadily break down any organic dirt on the surface using the photocatalytic effect and thus loosen the dirt from the glass.</a:t>
            </a:r>
          </a:p>
          <a:p>
            <a:pPr eaLnBrk="1" hangingPunct="1">
              <a:lnSpc>
                <a:spcPct val="80000"/>
              </a:lnSpc>
            </a:pPr>
            <a:r>
              <a:rPr lang="en-US" sz="800" smtClean="0"/>
              <a:t>Self–cleaning glass also has 'hydrophilic' properties which means that when rain runs down the pane of glass, it will wash away the dirt previously loosened. Together, the 'photocatalytic' and 'hydrophilic' effects allow the glass to stay cleaner for a longer period than untreated glass.</a:t>
            </a:r>
          </a:p>
          <a:p>
            <a:pPr eaLnBrk="1" hangingPunct="1">
              <a:lnSpc>
                <a:spcPct val="80000"/>
              </a:lnSpc>
            </a:pPr>
            <a:r>
              <a:rPr lang="en-US" sz="800" smtClean="0"/>
              <a:t>Small particles of dirt will loosen and (providing there is rain) be washed off fairly quickly, however, bird droppings and other large bits of dirt, will take longer to be cleaned off.</a:t>
            </a:r>
          </a:p>
          <a:p>
            <a:pPr eaLnBrk="1" hangingPunct="1">
              <a:lnSpc>
                <a:spcPct val="80000"/>
              </a:lnSpc>
            </a:pPr>
            <a:r>
              <a:rPr lang="en-US" sz="800" smtClean="0"/>
              <a:t>Self cleaning glass may, from time to time, need additional cleaning and great care needs to be taken with such cleaning to avoid damaging the surface coating - never use any abrasive cleaner, check with the particular manufacturer for detailed guidelines. If additional cleaning is carried out, the self-cleaning properties may take a period of time to become active again.</a:t>
            </a:r>
          </a:p>
          <a:p>
            <a:pPr eaLnBrk="1" hangingPunct="1">
              <a:lnSpc>
                <a:spcPct val="80000"/>
              </a:lnSpc>
            </a:pPr>
            <a:r>
              <a:rPr lang="en-US" sz="800" u="sng" smtClean="0"/>
              <a:t>Patterned (obscured glass)</a:t>
            </a:r>
          </a:p>
          <a:p>
            <a:pPr eaLnBrk="1" hangingPunct="1">
              <a:lnSpc>
                <a:spcPct val="80000"/>
              </a:lnSpc>
            </a:pPr>
            <a:r>
              <a:rPr lang="en-US" sz="800" smtClean="0"/>
              <a:t>Made from flat glass, this type has a design rolled onto one side during manufacture. It can be used for decorative effect and/or to provide privacy. Patterned glass is available in a range of coloured tints as well as plain.</a:t>
            </a:r>
          </a:p>
          <a:p>
            <a:pPr eaLnBrk="1" hangingPunct="1">
              <a:lnSpc>
                <a:spcPct val="80000"/>
              </a:lnSpc>
            </a:pPr>
            <a:r>
              <a:rPr lang="en-US" sz="800" smtClean="0"/>
              <a:t>A variety of pattern designs are available, each pattern normally has an quoted distortion number, from 1 to 5, 1 being very little distortion, 5 being a high level of diffusion.</a:t>
            </a:r>
          </a:p>
          <a:p>
            <a:pPr eaLnBrk="1" hangingPunct="1">
              <a:lnSpc>
                <a:spcPct val="80000"/>
              </a:lnSpc>
            </a:pPr>
            <a:r>
              <a:rPr lang="en-US" sz="800" smtClean="0"/>
              <a:t>On external glazing, the patterned side is usually on the inside so that atmospheric dirt can easily be removed from the relatively flat external face.</a:t>
            </a:r>
          </a:p>
          <a:p>
            <a:pPr eaLnBrk="1" hangingPunct="1">
              <a:lnSpc>
                <a:spcPct val="80000"/>
              </a:lnSpc>
            </a:pPr>
            <a:r>
              <a:rPr lang="en-US" sz="800" u="sng" smtClean="0"/>
              <a:t>Toughened (Safety glass)</a:t>
            </a:r>
          </a:p>
          <a:p>
            <a:pPr eaLnBrk="1" hangingPunct="1">
              <a:lnSpc>
                <a:spcPct val="80000"/>
              </a:lnSpc>
            </a:pPr>
            <a:r>
              <a:rPr lang="en-US" sz="800" smtClean="0"/>
              <a:t>Toughened glass is produced by applying a special treatment to ordinary float glass after it has been cut to size and finished. The treatment involves heating the glass so that it begins to soften (about 620 degrees C) and then rapidly cooling it. This produces a glass which, if broken, breaks into small pieces without sharp edges. The treatment does increase the surface tension of the glass which can cause it to 'explode' if broken; this is more a dramatic effect than hazardous.</a:t>
            </a:r>
          </a:p>
          <a:p>
            <a:pPr eaLnBrk="1" hangingPunct="1">
              <a:lnSpc>
                <a:spcPct val="80000"/>
              </a:lnSpc>
            </a:pPr>
            <a:r>
              <a:rPr lang="en-US" sz="800" smtClean="0"/>
              <a:t>It is important to note that the treatment must be applied only after all cutting and processing has been completed, as once 'toughened', any attempt to cut the glass will cause it to shatter.</a:t>
            </a:r>
          </a:p>
          <a:p>
            <a:pPr eaLnBrk="1" hangingPunct="1">
              <a:lnSpc>
                <a:spcPct val="80000"/>
              </a:lnSpc>
            </a:pPr>
            <a:r>
              <a:rPr lang="en-US" sz="800" smtClean="0"/>
              <a:t>Toughened glass is ideal for glazed doors, low level windows (for safety) and for tabletops (where it can withstand high temperature associated with cooking pots etc.</a:t>
            </a:r>
          </a:p>
          <a:p>
            <a:pPr eaLnBrk="1" hangingPunct="1">
              <a:lnSpc>
                <a:spcPct val="80000"/>
              </a:lnSpc>
            </a:pPr>
            <a:r>
              <a:rPr lang="en-US" sz="800" u="sng" smtClean="0"/>
              <a:t>Laminated glass</a:t>
            </a:r>
          </a:p>
          <a:p>
            <a:pPr eaLnBrk="1" hangingPunct="1">
              <a:lnSpc>
                <a:spcPct val="80000"/>
              </a:lnSpc>
            </a:pPr>
            <a:r>
              <a:rPr lang="en-US" sz="800" smtClean="0"/>
              <a:t>As the name suggests, laminated glass is made up of a sandwich of two or more sheets of glass (or plastic), bonded together by a flexible, normally transparent material.</a:t>
            </a:r>
          </a:p>
          <a:p>
            <a:pPr eaLnBrk="1" hangingPunct="1">
              <a:lnSpc>
                <a:spcPct val="80000"/>
              </a:lnSpc>
            </a:pPr>
            <a:r>
              <a:rPr lang="en-US" sz="800" smtClean="0"/>
              <a:t>If the glass is cracked or broken, the flexible material is designed to hold the glass fragments in place.</a:t>
            </a:r>
          </a:p>
          <a:p>
            <a:pPr eaLnBrk="1" hangingPunct="1">
              <a:lnSpc>
                <a:spcPct val="80000"/>
              </a:lnSpc>
            </a:pPr>
            <a:r>
              <a:rPr lang="en-US" sz="800" smtClean="0"/>
              <a:t>The glass used can be any of the other basic types (float, toughened, wired etc.) and they retain their original breaking properties.</a:t>
            </a:r>
          </a:p>
          <a:p>
            <a:pPr eaLnBrk="1" hangingPunct="1">
              <a:lnSpc>
                <a:spcPct val="80000"/>
              </a:lnSpc>
            </a:pPr>
            <a:r>
              <a:rPr lang="en-US" sz="800" smtClean="0"/>
              <a:t>Some laminated glass is laminated for other reasons than just keeping any broken glass in place, some provide decorative internal finishes to the glass while others act as fire breaks.</a:t>
            </a:r>
          </a:p>
          <a:p>
            <a:pPr eaLnBrk="1" hangingPunct="1">
              <a:lnSpc>
                <a:spcPct val="80000"/>
              </a:lnSpc>
            </a:pPr>
            <a:r>
              <a:rPr lang="en-US" sz="800" u="sng" smtClean="0"/>
              <a:t>Wired glass</a:t>
            </a:r>
          </a:p>
          <a:p>
            <a:pPr eaLnBrk="1" hangingPunct="1">
              <a:lnSpc>
                <a:spcPct val="80000"/>
              </a:lnSpc>
            </a:pPr>
            <a:r>
              <a:rPr lang="en-US" sz="800" smtClean="0"/>
              <a:t>Wired glass incorporates a wire mesh (usually about 10mm spacing) in the middle of the glass. Should be glass crack or break, the wire tends to hold the glass together. It is ideal for roofing in such areas as a garage or conservatory where its 'industrial' look is not too unattractive.</a:t>
            </a:r>
          </a:p>
          <a:p>
            <a:pPr eaLnBrk="1" hangingPunct="1">
              <a:lnSpc>
                <a:spcPct val="80000"/>
              </a:lnSpc>
            </a:pPr>
            <a:r>
              <a:rPr lang="en-US" sz="800" smtClean="0"/>
              <a:t>Wired glass is generally not considered a Safety glass as the glass still breaks with sharp edges.</a:t>
            </a:r>
          </a:p>
          <a:p>
            <a:pPr eaLnBrk="1" hangingPunct="1">
              <a:lnSpc>
                <a:spcPct val="80000"/>
              </a:lnSpc>
            </a:pPr>
            <a:r>
              <a:rPr lang="en-US" sz="800" smtClean="0"/>
              <a:t>Wired glass is available as clear or obscured.</a:t>
            </a:r>
          </a:p>
          <a:p>
            <a:pPr eaLnBrk="1" hangingPunct="1">
              <a:lnSpc>
                <a:spcPct val="80000"/>
              </a:lnSpc>
            </a:pPr>
            <a:r>
              <a:rPr lang="en-US" sz="800" u="sng" smtClean="0"/>
              <a:t>Mirrors</a:t>
            </a:r>
          </a:p>
          <a:p>
            <a:pPr eaLnBrk="1" hangingPunct="1">
              <a:lnSpc>
                <a:spcPct val="80000"/>
              </a:lnSpc>
            </a:pPr>
            <a:r>
              <a:rPr lang="en-US" sz="800" smtClean="0"/>
              <a:t>Mirrors are usually made from float glass 4-6mm thick, and silvered on one side. Mirrors are available for use without a surrounding frame, these usually are made from a type of safety glass. Old mirrors, and modern mirrors supplied within a frame, should not be used unframed as any damage to them might cause the glass to shatter dangerously.</a:t>
            </a:r>
          </a:p>
          <a:p>
            <a:pPr eaLnBrk="1" hangingPunct="1">
              <a:lnSpc>
                <a:spcPct val="80000"/>
              </a:lnSpc>
            </a:pPr>
            <a:r>
              <a:rPr lang="en-US" sz="800" u="sng" smtClean="0"/>
              <a:t>Picture frame glass</a:t>
            </a:r>
          </a:p>
          <a:p>
            <a:pPr eaLnBrk="1" hangingPunct="1">
              <a:lnSpc>
                <a:spcPct val="80000"/>
              </a:lnSpc>
            </a:pPr>
            <a:r>
              <a:rPr lang="en-US" sz="800" smtClean="0"/>
              <a:t>Glass (and plastics) are available specifically for picture framing, these tend to be referred to as 'diffused reflection' glass or plastic. They have high transparency but low reflective properties to reduce reflections when the picture or photograph is viewed.</a:t>
            </a:r>
          </a:p>
          <a:p>
            <a:pPr eaLnBrk="1" hangingPunct="1">
              <a:lnSpc>
                <a:spcPct val="80000"/>
              </a:lnSpc>
            </a:pPr>
            <a:r>
              <a:rPr lang="en-US" sz="800" smtClean="0"/>
              <a:t>Most of these materials can easily be cut by the average diy person providing suitable tools and safety precautions are taken.</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p:spPr>
      </p:sp>
      <p:sp>
        <p:nvSpPr>
          <p:cNvPr id="7577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s-VE" smtClean="0"/>
          </a:p>
        </p:txBody>
      </p:sp>
      <p:sp>
        <p:nvSpPr>
          <p:cNvPr id="757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A46ED78-5171-4888-A2E2-F1665CD5AE57}" type="slidenum">
              <a:rPr lang="es-VE" smtClean="0">
                <a:latin typeface="Times New Roman" pitchFamily="18" charset="0"/>
              </a:rPr>
              <a:pPr/>
              <a:t>7</a:t>
            </a:fld>
            <a:endParaRPr lang="es-VE" smtClean="0">
              <a:latin typeface="Times New Roman"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p:spPr>
      </p:sp>
      <p:sp>
        <p:nvSpPr>
          <p:cNvPr id="7680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s-VE" smtClean="0"/>
          </a:p>
        </p:txBody>
      </p:sp>
      <p:sp>
        <p:nvSpPr>
          <p:cNvPr id="768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708D0E5-4B4F-44BF-9EE7-2B1B65106D26}" type="slidenum">
              <a:rPr lang="es-VE" smtClean="0">
                <a:latin typeface="Times New Roman" pitchFamily="18" charset="0"/>
              </a:rPr>
              <a:pPr/>
              <a:t>8</a:t>
            </a:fld>
            <a:endParaRPr lang="es-VE" smtClean="0">
              <a:latin typeface="Times New Roman"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p:spPr>
      </p:sp>
      <p:sp>
        <p:nvSpPr>
          <p:cNvPr id="7782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s-VE" smtClean="0"/>
          </a:p>
        </p:txBody>
      </p:sp>
      <p:sp>
        <p:nvSpPr>
          <p:cNvPr id="778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C9EE2D6-A5AF-442A-9BA7-AAC1E893369E}" type="slidenum">
              <a:rPr lang="es-VE" smtClean="0">
                <a:latin typeface="Times New Roman" pitchFamily="18" charset="0"/>
              </a:rPr>
              <a:pPr/>
              <a:t>9</a:t>
            </a:fld>
            <a:endParaRPr lang="es-VE" smtClean="0">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s-V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s-VE"/>
          </a:p>
        </p:txBody>
      </p:sp>
      <p:sp>
        <p:nvSpPr>
          <p:cNvPr id="4" name="Date Placeholder 3"/>
          <p:cNvSpPr>
            <a:spLocks noGrp="1"/>
          </p:cNvSpPr>
          <p:nvPr>
            <p:ph type="dt" sz="half" idx="10"/>
          </p:nvPr>
        </p:nvSpPr>
        <p:spPr/>
        <p:txBody>
          <a:bodyPr/>
          <a:lstStyle/>
          <a:p>
            <a:fld id="{71F222CB-0033-4BB6-BE00-11CCFE77E03C}" type="datetimeFigureOut">
              <a:rPr lang="es-VE" smtClean="0"/>
              <a:t>10/03/2009</a:t>
            </a:fld>
            <a:endParaRPr lang="es-VE"/>
          </a:p>
        </p:txBody>
      </p:sp>
      <p:sp>
        <p:nvSpPr>
          <p:cNvPr id="5" name="Footer Placeholder 4"/>
          <p:cNvSpPr>
            <a:spLocks noGrp="1"/>
          </p:cNvSpPr>
          <p:nvPr>
            <p:ph type="ftr" sz="quarter" idx="11"/>
          </p:nvPr>
        </p:nvSpPr>
        <p:spPr/>
        <p:txBody>
          <a:bodyPr/>
          <a:lstStyle/>
          <a:p>
            <a:endParaRPr lang="es-VE"/>
          </a:p>
        </p:txBody>
      </p:sp>
      <p:sp>
        <p:nvSpPr>
          <p:cNvPr id="6" name="Slide Number Placeholder 5"/>
          <p:cNvSpPr>
            <a:spLocks noGrp="1"/>
          </p:cNvSpPr>
          <p:nvPr>
            <p:ph type="sldNum" sz="quarter" idx="12"/>
          </p:nvPr>
        </p:nvSpPr>
        <p:spPr/>
        <p:txBody>
          <a:bodyPr/>
          <a:lstStyle/>
          <a:p>
            <a:fld id="{4E6BEF5C-C6B9-4EBA-913B-BC728485B69C}" type="slidenum">
              <a:rPr lang="es-VE" smtClean="0"/>
              <a:t>‹#›</a:t>
            </a:fld>
            <a:endParaRPr lang="es-V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V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VE"/>
          </a:p>
        </p:txBody>
      </p:sp>
      <p:sp>
        <p:nvSpPr>
          <p:cNvPr id="4" name="Date Placeholder 3"/>
          <p:cNvSpPr>
            <a:spLocks noGrp="1"/>
          </p:cNvSpPr>
          <p:nvPr>
            <p:ph type="dt" sz="half" idx="10"/>
          </p:nvPr>
        </p:nvSpPr>
        <p:spPr/>
        <p:txBody>
          <a:bodyPr/>
          <a:lstStyle/>
          <a:p>
            <a:fld id="{71F222CB-0033-4BB6-BE00-11CCFE77E03C}" type="datetimeFigureOut">
              <a:rPr lang="es-VE" smtClean="0"/>
              <a:t>10/03/2009</a:t>
            </a:fld>
            <a:endParaRPr lang="es-VE"/>
          </a:p>
        </p:txBody>
      </p:sp>
      <p:sp>
        <p:nvSpPr>
          <p:cNvPr id="5" name="Footer Placeholder 4"/>
          <p:cNvSpPr>
            <a:spLocks noGrp="1"/>
          </p:cNvSpPr>
          <p:nvPr>
            <p:ph type="ftr" sz="quarter" idx="11"/>
          </p:nvPr>
        </p:nvSpPr>
        <p:spPr/>
        <p:txBody>
          <a:bodyPr/>
          <a:lstStyle/>
          <a:p>
            <a:endParaRPr lang="es-VE"/>
          </a:p>
        </p:txBody>
      </p:sp>
      <p:sp>
        <p:nvSpPr>
          <p:cNvPr id="6" name="Slide Number Placeholder 5"/>
          <p:cNvSpPr>
            <a:spLocks noGrp="1"/>
          </p:cNvSpPr>
          <p:nvPr>
            <p:ph type="sldNum" sz="quarter" idx="12"/>
          </p:nvPr>
        </p:nvSpPr>
        <p:spPr/>
        <p:txBody>
          <a:bodyPr/>
          <a:lstStyle/>
          <a:p>
            <a:fld id="{4E6BEF5C-C6B9-4EBA-913B-BC728485B69C}" type="slidenum">
              <a:rPr lang="es-VE" smtClean="0"/>
              <a:t>‹#›</a:t>
            </a:fld>
            <a:endParaRPr lang="es-V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s-V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VE"/>
          </a:p>
        </p:txBody>
      </p:sp>
      <p:sp>
        <p:nvSpPr>
          <p:cNvPr id="4" name="Date Placeholder 3"/>
          <p:cNvSpPr>
            <a:spLocks noGrp="1"/>
          </p:cNvSpPr>
          <p:nvPr>
            <p:ph type="dt" sz="half" idx="10"/>
          </p:nvPr>
        </p:nvSpPr>
        <p:spPr/>
        <p:txBody>
          <a:bodyPr/>
          <a:lstStyle/>
          <a:p>
            <a:fld id="{71F222CB-0033-4BB6-BE00-11CCFE77E03C}" type="datetimeFigureOut">
              <a:rPr lang="es-VE" smtClean="0"/>
              <a:t>10/03/2009</a:t>
            </a:fld>
            <a:endParaRPr lang="es-VE"/>
          </a:p>
        </p:txBody>
      </p:sp>
      <p:sp>
        <p:nvSpPr>
          <p:cNvPr id="5" name="Footer Placeholder 4"/>
          <p:cNvSpPr>
            <a:spLocks noGrp="1"/>
          </p:cNvSpPr>
          <p:nvPr>
            <p:ph type="ftr" sz="quarter" idx="11"/>
          </p:nvPr>
        </p:nvSpPr>
        <p:spPr/>
        <p:txBody>
          <a:bodyPr/>
          <a:lstStyle/>
          <a:p>
            <a:endParaRPr lang="es-VE"/>
          </a:p>
        </p:txBody>
      </p:sp>
      <p:sp>
        <p:nvSpPr>
          <p:cNvPr id="6" name="Slide Number Placeholder 5"/>
          <p:cNvSpPr>
            <a:spLocks noGrp="1"/>
          </p:cNvSpPr>
          <p:nvPr>
            <p:ph type="sldNum" sz="quarter" idx="12"/>
          </p:nvPr>
        </p:nvSpPr>
        <p:spPr/>
        <p:txBody>
          <a:bodyPr/>
          <a:lstStyle/>
          <a:p>
            <a:fld id="{4E6BEF5C-C6B9-4EBA-913B-BC728485B69C}" type="slidenum">
              <a:rPr lang="es-VE" smtClean="0"/>
              <a:t>‹#›</a:t>
            </a:fld>
            <a:endParaRPr lang="es-V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V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VE"/>
          </a:p>
        </p:txBody>
      </p:sp>
      <p:sp>
        <p:nvSpPr>
          <p:cNvPr id="4" name="Date Placeholder 3"/>
          <p:cNvSpPr>
            <a:spLocks noGrp="1"/>
          </p:cNvSpPr>
          <p:nvPr>
            <p:ph type="dt" sz="half" idx="10"/>
          </p:nvPr>
        </p:nvSpPr>
        <p:spPr/>
        <p:txBody>
          <a:bodyPr/>
          <a:lstStyle/>
          <a:p>
            <a:fld id="{71F222CB-0033-4BB6-BE00-11CCFE77E03C}" type="datetimeFigureOut">
              <a:rPr lang="es-VE" smtClean="0"/>
              <a:t>10/03/2009</a:t>
            </a:fld>
            <a:endParaRPr lang="es-VE"/>
          </a:p>
        </p:txBody>
      </p:sp>
      <p:sp>
        <p:nvSpPr>
          <p:cNvPr id="5" name="Footer Placeholder 4"/>
          <p:cNvSpPr>
            <a:spLocks noGrp="1"/>
          </p:cNvSpPr>
          <p:nvPr>
            <p:ph type="ftr" sz="quarter" idx="11"/>
          </p:nvPr>
        </p:nvSpPr>
        <p:spPr/>
        <p:txBody>
          <a:bodyPr/>
          <a:lstStyle/>
          <a:p>
            <a:endParaRPr lang="es-VE"/>
          </a:p>
        </p:txBody>
      </p:sp>
      <p:sp>
        <p:nvSpPr>
          <p:cNvPr id="6" name="Slide Number Placeholder 5"/>
          <p:cNvSpPr>
            <a:spLocks noGrp="1"/>
          </p:cNvSpPr>
          <p:nvPr>
            <p:ph type="sldNum" sz="quarter" idx="12"/>
          </p:nvPr>
        </p:nvSpPr>
        <p:spPr/>
        <p:txBody>
          <a:bodyPr/>
          <a:lstStyle/>
          <a:p>
            <a:fld id="{4E6BEF5C-C6B9-4EBA-913B-BC728485B69C}" type="slidenum">
              <a:rPr lang="es-VE" smtClean="0"/>
              <a:t>‹#›</a:t>
            </a:fld>
            <a:endParaRPr lang="es-V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s-V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1F222CB-0033-4BB6-BE00-11CCFE77E03C}" type="datetimeFigureOut">
              <a:rPr lang="es-VE" smtClean="0"/>
              <a:t>10/03/2009</a:t>
            </a:fld>
            <a:endParaRPr lang="es-VE"/>
          </a:p>
        </p:txBody>
      </p:sp>
      <p:sp>
        <p:nvSpPr>
          <p:cNvPr id="5" name="Footer Placeholder 4"/>
          <p:cNvSpPr>
            <a:spLocks noGrp="1"/>
          </p:cNvSpPr>
          <p:nvPr>
            <p:ph type="ftr" sz="quarter" idx="11"/>
          </p:nvPr>
        </p:nvSpPr>
        <p:spPr/>
        <p:txBody>
          <a:bodyPr/>
          <a:lstStyle/>
          <a:p>
            <a:endParaRPr lang="es-VE"/>
          </a:p>
        </p:txBody>
      </p:sp>
      <p:sp>
        <p:nvSpPr>
          <p:cNvPr id="6" name="Slide Number Placeholder 5"/>
          <p:cNvSpPr>
            <a:spLocks noGrp="1"/>
          </p:cNvSpPr>
          <p:nvPr>
            <p:ph type="sldNum" sz="quarter" idx="12"/>
          </p:nvPr>
        </p:nvSpPr>
        <p:spPr/>
        <p:txBody>
          <a:bodyPr/>
          <a:lstStyle/>
          <a:p>
            <a:fld id="{4E6BEF5C-C6B9-4EBA-913B-BC728485B69C}" type="slidenum">
              <a:rPr lang="es-VE" smtClean="0"/>
              <a:t>‹#›</a:t>
            </a:fld>
            <a:endParaRPr lang="es-V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V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V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VE"/>
          </a:p>
        </p:txBody>
      </p:sp>
      <p:sp>
        <p:nvSpPr>
          <p:cNvPr id="5" name="Date Placeholder 4"/>
          <p:cNvSpPr>
            <a:spLocks noGrp="1"/>
          </p:cNvSpPr>
          <p:nvPr>
            <p:ph type="dt" sz="half" idx="10"/>
          </p:nvPr>
        </p:nvSpPr>
        <p:spPr/>
        <p:txBody>
          <a:bodyPr/>
          <a:lstStyle/>
          <a:p>
            <a:fld id="{71F222CB-0033-4BB6-BE00-11CCFE77E03C}" type="datetimeFigureOut">
              <a:rPr lang="es-VE" smtClean="0"/>
              <a:t>10/03/2009</a:t>
            </a:fld>
            <a:endParaRPr lang="es-VE"/>
          </a:p>
        </p:txBody>
      </p:sp>
      <p:sp>
        <p:nvSpPr>
          <p:cNvPr id="6" name="Footer Placeholder 5"/>
          <p:cNvSpPr>
            <a:spLocks noGrp="1"/>
          </p:cNvSpPr>
          <p:nvPr>
            <p:ph type="ftr" sz="quarter" idx="11"/>
          </p:nvPr>
        </p:nvSpPr>
        <p:spPr/>
        <p:txBody>
          <a:bodyPr/>
          <a:lstStyle/>
          <a:p>
            <a:endParaRPr lang="es-VE"/>
          </a:p>
        </p:txBody>
      </p:sp>
      <p:sp>
        <p:nvSpPr>
          <p:cNvPr id="7" name="Slide Number Placeholder 6"/>
          <p:cNvSpPr>
            <a:spLocks noGrp="1"/>
          </p:cNvSpPr>
          <p:nvPr>
            <p:ph type="sldNum" sz="quarter" idx="12"/>
          </p:nvPr>
        </p:nvSpPr>
        <p:spPr/>
        <p:txBody>
          <a:bodyPr/>
          <a:lstStyle/>
          <a:p>
            <a:fld id="{4E6BEF5C-C6B9-4EBA-913B-BC728485B69C}" type="slidenum">
              <a:rPr lang="es-VE" smtClean="0"/>
              <a:t>‹#›</a:t>
            </a:fld>
            <a:endParaRPr lang="es-V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s-V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V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VE"/>
          </a:p>
        </p:txBody>
      </p:sp>
      <p:sp>
        <p:nvSpPr>
          <p:cNvPr id="7" name="Date Placeholder 6"/>
          <p:cNvSpPr>
            <a:spLocks noGrp="1"/>
          </p:cNvSpPr>
          <p:nvPr>
            <p:ph type="dt" sz="half" idx="10"/>
          </p:nvPr>
        </p:nvSpPr>
        <p:spPr/>
        <p:txBody>
          <a:bodyPr/>
          <a:lstStyle/>
          <a:p>
            <a:fld id="{71F222CB-0033-4BB6-BE00-11CCFE77E03C}" type="datetimeFigureOut">
              <a:rPr lang="es-VE" smtClean="0"/>
              <a:t>10/03/2009</a:t>
            </a:fld>
            <a:endParaRPr lang="es-VE"/>
          </a:p>
        </p:txBody>
      </p:sp>
      <p:sp>
        <p:nvSpPr>
          <p:cNvPr id="8" name="Footer Placeholder 7"/>
          <p:cNvSpPr>
            <a:spLocks noGrp="1"/>
          </p:cNvSpPr>
          <p:nvPr>
            <p:ph type="ftr" sz="quarter" idx="11"/>
          </p:nvPr>
        </p:nvSpPr>
        <p:spPr/>
        <p:txBody>
          <a:bodyPr/>
          <a:lstStyle/>
          <a:p>
            <a:endParaRPr lang="es-VE"/>
          </a:p>
        </p:txBody>
      </p:sp>
      <p:sp>
        <p:nvSpPr>
          <p:cNvPr id="9" name="Slide Number Placeholder 8"/>
          <p:cNvSpPr>
            <a:spLocks noGrp="1"/>
          </p:cNvSpPr>
          <p:nvPr>
            <p:ph type="sldNum" sz="quarter" idx="12"/>
          </p:nvPr>
        </p:nvSpPr>
        <p:spPr/>
        <p:txBody>
          <a:bodyPr/>
          <a:lstStyle/>
          <a:p>
            <a:fld id="{4E6BEF5C-C6B9-4EBA-913B-BC728485B69C}" type="slidenum">
              <a:rPr lang="es-VE" smtClean="0"/>
              <a:t>‹#›</a:t>
            </a:fld>
            <a:endParaRPr lang="es-V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VE"/>
          </a:p>
        </p:txBody>
      </p:sp>
      <p:sp>
        <p:nvSpPr>
          <p:cNvPr id="3" name="Date Placeholder 2"/>
          <p:cNvSpPr>
            <a:spLocks noGrp="1"/>
          </p:cNvSpPr>
          <p:nvPr>
            <p:ph type="dt" sz="half" idx="10"/>
          </p:nvPr>
        </p:nvSpPr>
        <p:spPr/>
        <p:txBody>
          <a:bodyPr/>
          <a:lstStyle/>
          <a:p>
            <a:fld id="{71F222CB-0033-4BB6-BE00-11CCFE77E03C}" type="datetimeFigureOut">
              <a:rPr lang="es-VE" smtClean="0"/>
              <a:t>10/03/2009</a:t>
            </a:fld>
            <a:endParaRPr lang="es-VE"/>
          </a:p>
        </p:txBody>
      </p:sp>
      <p:sp>
        <p:nvSpPr>
          <p:cNvPr id="4" name="Footer Placeholder 3"/>
          <p:cNvSpPr>
            <a:spLocks noGrp="1"/>
          </p:cNvSpPr>
          <p:nvPr>
            <p:ph type="ftr" sz="quarter" idx="11"/>
          </p:nvPr>
        </p:nvSpPr>
        <p:spPr/>
        <p:txBody>
          <a:bodyPr/>
          <a:lstStyle/>
          <a:p>
            <a:endParaRPr lang="es-VE"/>
          </a:p>
        </p:txBody>
      </p:sp>
      <p:sp>
        <p:nvSpPr>
          <p:cNvPr id="5" name="Slide Number Placeholder 4"/>
          <p:cNvSpPr>
            <a:spLocks noGrp="1"/>
          </p:cNvSpPr>
          <p:nvPr>
            <p:ph type="sldNum" sz="quarter" idx="12"/>
          </p:nvPr>
        </p:nvSpPr>
        <p:spPr/>
        <p:txBody>
          <a:bodyPr/>
          <a:lstStyle/>
          <a:p>
            <a:fld id="{4E6BEF5C-C6B9-4EBA-913B-BC728485B69C}" type="slidenum">
              <a:rPr lang="es-VE" smtClean="0"/>
              <a:t>‹#›</a:t>
            </a:fld>
            <a:endParaRPr lang="es-V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F222CB-0033-4BB6-BE00-11CCFE77E03C}" type="datetimeFigureOut">
              <a:rPr lang="es-VE" smtClean="0"/>
              <a:t>10/03/2009</a:t>
            </a:fld>
            <a:endParaRPr lang="es-VE"/>
          </a:p>
        </p:txBody>
      </p:sp>
      <p:sp>
        <p:nvSpPr>
          <p:cNvPr id="3" name="Footer Placeholder 2"/>
          <p:cNvSpPr>
            <a:spLocks noGrp="1"/>
          </p:cNvSpPr>
          <p:nvPr>
            <p:ph type="ftr" sz="quarter" idx="11"/>
          </p:nvPr>
        </p:nvSpPr>
        <p:spPr/>
        <p:txBody>
          <a:bodyPr/>
          <a:lstStyle/>
          <a:p>
            <a:endParaRPr lang="es-VE"/>
          </a:p>
        </p:txBody>
      </p:sp>
      <p:sp>
        <p:nvSpPr>
          <p:cNvPr id="4" name="Slide Number Placeholder 3"/>
          <p:cNvSpPr>
            <a:spLocks noGrp="1"/>
          </p:cNvSpPr>
          <p:nvPr>
            <p:ph type="sldNum" sz="quarter" idx="12"/>
          </p:nvPr>
        </p:nvSpPr>
        <p:spPr/>
        <p:txBody>
          <a:bodyPr/>
          <a:lstStyle/>
          <a:p>
            <a:fld id="{4E6BEF5C-C6B9-4EBA-913B-BC728485B69C}" type="slidenum">
              <a:rPr lang="es-VE" smtClean="0"/>
              <a:t>‹#›</a:t>
            </a:fld>
            <a:endParaRPr lang="es-V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s-V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V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1F222CB-0033-4BB6-BE00-11CCFE77E03C}" type="datetimeFigureOut">
              <a:rPr lang="es-VE" smtClean="0"/>
              <a:t>10/03/2009</a:t>
            </a:fld>
            <a:endParaRPr lang="es-VE"/>
          </a:p>
        </p:txBody>
      </p:sp>
      <p:sp>
        <p:nvSpPr>
          <p:cNvPr id="6" name="Footer Placeholder 5"/>
          <p:cNvSpPr>
            <a:spLocks noGrp="1"/>
          </p:cNvSpPr>
          <p:nvPr>
            <p:ph type="ftr" sz="quarter" idx="11"/>
          </p:nvPr>
        </p:nvSpPr>
        <p:spPr/>
        <p:txBody>
          <a:bodyPr/>
          <a:lstStyle/>
          <a:p>
            <a:endParaRPr lang="es-VE"/>
          </a:p>
        </p:txBody>
      </p:sp>
      <p:sp>
        <p:nvSpPr>
          <p:cNvPr id="7" name="Slide Number Placeholder 6"/>
          <p:cNvSpPr>
            <a:spLocks noGrp="1"/>
          </p:cNvSpPr>
          <p:nvPr>
            <p:ph type="sldNum" sz="quarter" idx="12"/>
          </p:nvPr>
        </p:nvSpPr>
        <p:spPr/>
        <p:txBody>
          <a:bodyPr/>
          <a:lstStyle/>
          <a:p>
            <a:fld id="{4E6BEF5C-C6B9-4EBA-913B-BC728485B69C}" type="slidenum">
              <a:rPr lang="es-VE" smtClean="0"/>
              <a:t>‹#›</a:t>
            </a:fld>
            <a:endParaRPr lang="es-V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s-V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VE"/>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1F222CB-0033-4BB6-BE00-11CCFE77E03C}" type="datetimeFigureOut">
              <a:rPr lang="es-VE" smtClean="0"/>
              <a:t>10/03/2009</a:t>
            </a:fld>
            <a:endParaRPr lang="es-VE"/>
          </a:p>
        </p:txBody>
      </p:sp>
      <p:sp>
        <p:nvSpPr>
          <p:cNvPr id="6" name="Footer Placeholder 5"/>
          <p:cNvSpPr>
            <a:spLocks noGrp="1"/>
          </p:cNvSpPr>
          <p:nvPr>
            <p:ph type="ftr" sz="quarter" idx="11"/>
          </p:nvPr>
        </p:nvSpPr>
        <p:spPr/>
        <p:txBody>
          <a:bodyPr/>
          <a:lstStyle/>
          <a:p>
            <a:endParaRPr lang="es-VE"/>
          </a:p>
        </p:txBody>
      </p:sp>
      <p:sp>
        <p:nvSpPr>
          <p:cNvPr id="7" name="Slide Number Placeholder 6"/>
          <p:cNvSpPr>
            <a:spLocks noGrp="1"/>
          </p:cNvSpPr>
          <p:nvPr>
            <p:ph type="sldNum" sz="quarter" idx="12"/>
          </p:nvPr>
        </p:nvSpPr>
        <p:spPr/>
        <p:txBody>
          <a:bodyPr/>
          <a:lstStyle/>
          <a:p>
            <a:fld id="{4E6BEF5C-C6B9-4EBA-913B-BC728485B69C}" type="slidenum">
              <a:rPr lang="es-VE" smtClean="0"/>
              <a:t>‹#›</a:t>
            </a:fld>
            <a:endParaRPr lang="es-V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s-VE"/>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VE"/>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F222CB-0033-4BB6-BE00-11CCFE77E03C}" type="datetimeFigureOut">
              <a:rPr lang="es-VE" smtClean="0"/>
              <a:t>10/03/2009</a:t>
            </a:fld>
            <a:endParaRPr lang="es-VE"/>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VE"/>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6BEF5C-C6B9-4EBA-913B-BC728485B69C}" type="slidenum">
              <a:rPr lang="es-VE" smtClean="0"/>
              <a:t>‹#›</a:t>
            </a:fld>
            <a:endParaRPr lang="es-V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V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4" descr="gravedad"/>
          <p:cNvPicPr>
            <a:picLocks noChangeAspect="1" noChangeArrowheads="1"/>
          </p:cNvPicPr>
          <p:nvPr/>
        </p:nvPicPr>
        <p:blipFill>
          <a:blip r:embed="rId3"/>
          <a:srcRect/>
          <a:stretch>
            <a:fillRect/>
          </a:stretch>
        </p:blipFill>
        <p:spPr bwMode="auto">
          <a:xfrm>
            <a:off x="381000" y="23813"/>
            <a:ext cx="8382000" cy="6810375"/>
          </a:xfrm>
          <a:prstGeom prst="rect">
            <a:avLst/>
          </a:prstGeom>
          <a:noFill/>
          <a:ln w="9525">
            <a:noFill/>
            <a:miter lim="800000"/>
            <a:headEnd/>
            <a:tailEnd/>
          </a:ln>
        </p:spPr>
      </p:pic>
      <p:sp>
        <p:nvSpPr>
          <p:cNvPr id="3" name="Rectangle 2"/>
          <p:cNvSpPr/>
          <p:nvPr/>
        </p:nvSpPr>
        <p:spPr>
          <a:xfrm>
            <a:off x="6324600" y="381000"/>
            <a:ext cx="4572000" cy="914400"/>
          </a:xfrm>
          <a:prstGeom prst="rect">
            <a:avLst/>
          </a:prstGeom>
        </p:spPr>
        <p:txBody>
          <a:bodyPr>
            <a:spAutoFit/>
          </a:bodyPr>
          <a:lstStyle/>
          <a:p>
            <a:pPr eaLnBrk="0" hangingPunct="0">
              <a:defRPr/>
            </a:pPr>
            <a:r>
              <a:rPr kumimoji="1" lang="en-US" sz="5400">
                <a:solidFill>
                  <a:srgbClr val="00B050"/>
                </a:solidFill>
                <a:effectLst>
                  <a:outerShdw blurRad="38100" dist="38100" dir="2700000" algn="tl">
                    <a:srgbClr val="000000"/>
                  </a:outerShdw>
                </a:effectLst>
                <a:latin typeface="Pristina" pitchFamily="66" charset="0"/>
              </a:rPr>
              <a:t>History</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ChangeAspect="1" noChangeArrowheads="1"/>
          </p:cNvPicPr>
          <p:nvPr/>
        </p:nvPicPr>
        <p:blipFill>
          <a:blip r:embed="rId3"/>
          <a:srcRect/>
          <a:stretch>
            <a:fillRect/>
          </a:stretch>
        </p:blipFill>
        <p:spPr bwMode="auto">
          <a:xfrm>
            <a:off x="0" y="3863975"/>
            <a:ext cx="4495800" cy="2994025"/>
          </a:xfrm>
          <a:prstGeom prst="rect">
            <a:avLst/>
          </a:prstGeom>
          <a:noFill/>
          <a:ln w="9525">
            <a:noFill/>
            <a:miter lim="800000"/>
            <a:headEnd/>
            <a:tailEnd/>
          </a:ln>
        </p:spPr>
      </p:pic>
      <p:pic>
        <p:nvPicPr>
          <p:cNvPr id="37891" name="Picture 3"/>
          <p:cNvPicPr>
            <a:picLocks noChangeAspect="1" noChangeArrowheads="1"/>
          </p:cNvPicPr>
          <p:nvPr/>
        </p:nvPicPr>
        <p:blipFill>
          <a:blip r:embed="rId4"/>
          <a:srcRect/>
          <a:stretch>
            <a:fillRect/>
          </a:stretch>
        </p:blipFill>
        <p:spPr bwMode="auto">
          <a:xfrm>
            <a:off x="4946650" y="3962400"/>
            <a:ext cx="4021138" cy="2895600"/>
          </a:xfrm>
          <a:prstGeom prst="rect">
            <a:avLst/>
          </a:prstGeom>
          <a:noFill/>
          <a:ln w="9525">
            <a:noFill/>
            <a:miter lim="800000"/>
            <a:headEnd/>
            <a:tailEnd/>
          </a:ln>
        </p:spPr>
      </p:pic>
      <p:sp>
        <p:nvSpPr>
          <p:cNvPr id="37892" name="1 Rectángulo"/>
          <p:cNvSpPr>
            <a:spLocks noChangeArrowheads="1"/>
          </p:cNvSpPr>
          <p:nvPr/>
        </p:nvSpPr>
        <p:spPr bwMode="auto">
          <a:xfrm>
            <a:off x="152400" y="76200"/>
            <a:ext cx="8929688" cy="3970318"/>
          </a:xfrm>
          <a:prstGeom prst="rect">
            <a:avLst/>
          </a:prstGeom>
          <a:solidFill>
            <a:schemeClr val="tx1"/>
          </a:solidFill>
          <a:ln w="9525">
            <a:noFill/>
            <a:miter lim="800000"/>
            <a:headEnd/>
            <a:tailEnd/>
          </a:ln>
        </p:spPr>
        <p:txBody>
          <a:bodyPr>
            <a:spAutoFit/>
          </a:bodyPr>
          <a:lstStyle/>
          <a:p>
            <a:r>
              <a:rPr lang="en-US" sz="2800" dirty="0">
                <a:solidFill>
                  <a:srgbClr val="FF0000"/>
                </a:solidFill>
                <a:latin typeface="Pristina" pitchFamily="66" charset="0"/>
              </a:rPr>
              <a:t>Glass can come in thin or thick sizes. Depending upon the use, one can choose the right shape and size. To add a stylish look to your home, you can use glass dining table. To make the most of your dining table, you can set your eyes on some well-crafted glass dining sets. Today even mirrors are popularly used for decorating homes. Mirrors are made of glass it self. Car and home windowpanes are also made out of glass. Today, walk into any corporate office and you would find the entire building made out of glass. For buildings, strong and durable glass is used. These offices normally use soundproof glass to ensure safety and a peaceful atmosphere at work.</a:t>
            </a:r>
            <a:endParaRPr lang="es-ES_tradnl" sz="2800" dirty="0">
              <a:solidFill>
                <a:srgbClr val="FF0000"/>
              </a:solidFill>
              <a:latin typeface="Pristina" pitchFamily="66"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ChangeAspect="1" noChangeArrowheads="1"/>
          </p:cNvPicPr>
          <p:nvPr/>
        </p:nvPicPr>
        <p:blipFill>
          <a:blip r:embed="rId3"/>
          <a:srcRect/>
          <a:stretch>
            <a:fillRect/>
          </a:stretch>
        </p:blipFill>
        <p:spPr bwMode="auto">
          <a:xfrm>
            <a:off x="2638425" y="4495800"/>
            <a:ext cx="2390775" cy="2362200"/>
          </a:xfrm>
          <a:prstGeom prst="rect">
            <a:avLst/>
          </a:prstGeom>
          <a:noFill/>
          <a:ln w="12700" cap="sq">
            <a:noFill/>
            <a:miter lim="800000"/>
            <a:headEnd type="none" w="sm" len="sm"/>
            <a:tailEnd type="none" w="sm" len="sm"/>
          </a:ln>
        </p:spPr>
      </p:pic>
      <p:pic>
        <p:nvPicPr>
          <p:cNvPr id="38915" name="Picture 2"/>
          <p:cNvPicPr>
            <a:picLocks noChangeAspect="1" noChangeArrowheads="1"/>
          </p:cNvPicPr>
          <p:nvPr/>
        </p:nvPicPr>
        <p:blipFill>
          <a:blip r:embed="rId4"/>
          <a:srcRect/>
          <a:stretch>
            <a:fillRect/>
          </a:stretch>
        </p:blipFill>
        <p:spPr bwMode="auto">
          <a:xfrm>
            <a:off x="4572000" y="73025"/>
            <a:ext cx="4310063" cy="3070225"/>
          </a:xfrm>
          <a:prstGeom prst="rect">
            <a:avLst/>
          </a:prstGeom>
          <a:noFill/>
          <a:ln w="9525">
            <a:noFill/>
            <a:miter lim="800000"/>
            <a:headEnd/>
            <a:tailEnd/>
          </a:ln>
        </p:spPr>
      </p:pic>
      <p:sp>
        <p:nvSpPr>
          <p:cNvPr id="38916" name="1 CuadroTexto"/>
          <p:cNvSpPr txBox="1">
            <a:spLocks noChangeArrowheads="1"/>
          </p:cNvSpPr>
          <p:nvPr/>
        </p:nvSpPr>
        <p:spPr bwMode="auto">
          <a:xfrm>
            <a:off x="71438" y="152400"/>
            <a:ext cx="5033962" cy="4400550"/>
          </a:xfrm>
          <a:prstGeom prst="rect">
            <a:avLst/>
          </a:prstGeom>
          <a:solidFill>
            <a:schemeClr val="tx1"/>
          </a:solidFill>
          <a:ln w="9525">
            <a:noFill/>
            <a:miter lim="800000"/>
            <a:headEnd/>
            <a:tailEnd/>
          </a:ln>
        </p:spPr>
        <p:txBody>
          <a:bodyPr>
            <a:spAutoFit/>
          </a:bodyPr>
          <a:lstStyle/>
          <a:p>
            <a:r>
              <a:rPr lang="en-US" sz="2800" dirty="0">
                <a:solidFill>
                  <a:srgbClr val="FF0000"/>
                </a:solidFill>
                <a:latin typeface="Pristina" pitchFamily="66" charset="0"/>
              </a:rPr>
              <a:t>Glass is used in combination with wood to create furniture. Most tabletops and cabinets have this combination. The glass is resistant to high and low temperatures, which gives it a longer life. Glass can be used to come up with artistic work as well. You can mould it into tiny animals or abstracts and decorate your home. The chandeliers that enhance the look of your home are also made of glass.</a:t>
            </a:r>
          </a:p>
        </p:txBody>
      </p:sp>
      <p:pic>
        <p:nvPicPr>
          <p:cNvPr id="38917" name="Picture 3"/>
          <p:cNvPicPr>
            <a:picLocks noChangeAspect="1" noChangeArrowheads="1"/>
          </p:cNvPicPr>
          <p:nvPr/>
        </p:nvPicPr>
        <p:blipFill>
          <a:blip r:embed="rId5"/>
          <a:srcRect/>
          <a:stretch>
            <a:fillRect/>
          </a:stretch>
        </p:blipFill>
        <p:spPr bwMode="auto">
          <a:xfrm>
            <a:off x="5286375" y="3143250"/>
            <a:ext cx="3714750" cy="3714750"/>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1 Rectángulo"/>
          <p:cNvSpPr>
            <a:spLocks noChangeArrowheads="1"/>
          </p:cNvSpPr>
          <p:nvPr/>
        </p:nvSpPr>
        <p:spPr bwMode="auto">
          <a:xfrm>
            <a:off x="152400" y="152400"/>
            <a:ext cx="5029200" cy="3416300"/>
          </a:xfrm>
          <a:prstGeom prst="rect">
            <a:avLst/>
          </a:prstGeom>
          <a:solidFill>
            <a:schemeClr val="tx1"/>
          </a:solidFill>
          <a:ln w="9525">
            <a:noFill/>
            <a:miter lim="800000"/>
            <a:headEnd/>
            <a:tailEnd/>
          </a:ln>
        </p:spPr>
        <p:txBody>
          <a:bodyPr>
            <a:spAutoFit/>
          </a:bodyPr>
          <a:lstStyle/>
          <a:p>
            <a:r>
              <a:rPr lang="en-US" sz="2400" dirty="0">
                <a:solidFill>
                  <a:srgbClr val="FF0000"/>
                </a:solidFill>
                <a:latin typeface="Pristina" pitchFamily="66" charset="0"/>
              </a:rPr>
              <a:t>Always look out for a well-known manufacturer to purchase quality and durable glass. Cheap glass will not last long, making it difficult to replace the windowpanes ever so often. To make unique use of glass, you can opt for customized ones that look simply astonishing. Again you need to get in touch with a good dealer who can offer you the best. When purchasing glass, make sure you go for those that are easy to maintain and taken care of.</a:t>
            </a:r>
            <a:endParaRPr lang="es-ES_tradnl" sz="2400" dirty="0"/>
          </a:p>
        </p:txBody>
      </p:sp>
      <p:pic>
        <p:nvPicPr>
          <p:cNvPr id="39939" name="Picture 2"/>
          <p:cNvPicPr>
            <a:picLocks noChangeAspect="1" noChangeArrowheads="1"/>
          </p:cNvPicPr>
          <p:nvPr/>
        </p:nvPicPr>
        <p:blipFill>
          <a:blip r:embed="rId3"/>
          <a:srcRect/>
          <a:stretch>
            <a:fillRect/>
          </a:stretch>
        </p:blipFill>
        <p:spPr bwMode="auto">
          <a:xfrm>
            <a:off x="452438" y="3657600"/>
            <a:ext cx="4576762" cy="3048000"/>
          </a:xfrm>
          <a:prstGeom prst="rect">
            <a:avLst/>
          </a:prstGeom>
          <a:noFill/>
          <a:ln w="12700" cap="sq">
            <a:noFill/>
            <a:miter lim="800000"/>
            <a:headEnd type="none" w="sm" len="sm"/>
            <a:tailEnd type="none" w="sm" len="sm"/>
          </a:ln>
        </p:spPr>
      </p:pic>
      <p:pic>
        <p:nvPicPr>
          <p:cNvPr id="39940" name="Picture 3"/>
          <p:cNvPicPr>
            <a:picLocks noChangeAspect="1" noChangeArrowheads="1"/>
          </p:cNvPicPr>
          <p:nvPr/>
        </p:nvPicPr>
        <p:blipFill>
          <a:blip r:embed="rId4"/>
          <a:srcRect/>
          <a:stretch>
            <a:fillRect/>
          </a:stretch>
        </p:blipFill>
        <p:spPr bwMode="auto">
          <a:xfrm>
            <a:off x="5235575" y="457200"/>
            <a:ext cx="3832225" cy="2743200"/>
          </a:xfrm>
          <a:prstGeom prst="rect">
            <a:avLst/>
          </a:prstGeom>
          <a:noFill/>
          <a:ln w="12700" cap="sq">
            <a:noFill/>
            <a:miter lim="800000"/>
            <a:headEnd type="none" w="sm" len="sm"/>
            <a:tailEnd type="none" w="sm" len="sm"/>
          </a:ln>
        </p:spPr>
      </p:pic>
      <p:pic>
        <p:nvPicPr>
          <p:cNvPr id="39941" name="Picture 4"/>
          <p:cNvPicPr>
            <a:picLocks noChangeAspect="1" noChangeArrowheads="1"/>
          </p:cNvPicPr>
          <p:nvPr/>
        </p:nvPicPr>
        <p:blipFill>
          <a:blip r:embed="rId5"/>
          <a:srcRect/>
          <a:stretch>
            <a:fillRect/>
          </a:stretch>
        </p:blipFill>
        <p:spPr bwMode="auto">
          <a:xfrm>
            <a:off x="4978400" y="3581400"/>
            <a:ext cx="4165600" cy="3124200"/>
          </a:xfrm>
          <a:prstGeom prst="rect">
            <a:avLst/>
          </a:prstGeom>
          <a:noFill/>
          <a:ln w="12700" cap="sq">
            <a:noFill/>
            <a:miter lim="800000"/>
            <a:headEnd type="none" w="sm" len="sm"/>
            <a:tailEnd type="none" w="sm" len="sm"/>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4" descr="agua"/>
          <p:cNvPicPr>
            <a:picLocks noChangeAspect="1" noChangeArrowheads="1"/>
          </p:cNvPicPr>
          <p:nvPr/>
        </p:nvPicPr>
        <p:blipFill>
          <a:blip r:embed="rId3"/>
          <a:srcRect/>
          <a:stretch>
            <a:fillRect/>
          </a:stretch>
        </p:blipFill>
        <p:spPr bwMode="auto">
          <a:xfrm>
            <a:off x="2557463" y="0"/>
            <a:ext cx="4029075" cy="6858000"/>
          </a:xfrm>
          <a:prstGeom prst="rect">
            <a:avLst/>
          </a:prstGeom>
          <a:noFill/>
          <a:ln w="9525">
            <a:noFill/>
            <a:miter lim="800000"/>
            <a:headEnd/>
            <a:tailEnd/>
          </a:ln>
        </p:spPr>
      </p:pic>
      <p:sp>
        <p:nvSpPr>
          <p:cNvPr id="3" name="Rectangle 2"/>
          <p:cNvSpPr/>
          <p:nvPr/>
        </p:nvSpPr>
        <p:spPr>
          <a:xfrm>
            <a:off x="4419600" y="381000"/>
            <a:ext cx="4876800" cy="914400"/>
          </a:xfrm>
          <a:prstGeom prst="rect">
            <a:avLst/>
          </a:prstGeom>
        </p:spPr>
        <p:txBody>
          <a:bodyPr>
            <a:spAutoFit/>
          </a:bodyPr>
          <a:lstStyle/>
          <a:p>
            <a:pPr eaLnBrk="0" hangingPunct="0">
              <a:defRPr/>
            </a:pPr>
            <a:r>
              <a:rPr kumimoji="1" lang="en-US" sz="5400">
                <a:solidFill>
                  <a:srgbClr val="CC0000"/>
                </a:solidFill>
                <a:effectLst>
                  <a:outerShdw blurRad="38100" dist="38100" dir="2700000" algn="tl">
                    <a:srgbClr val="000000"/>
                  </a:outerShdw>
                </a:effectLst>
                <a:latin typeface="Pristina" pitchFamily="66" charset="0"/>
              </a:rPr>
              <a:t>Uses in Architecture</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idx="4294967295"/>
          </p:nvPr>
        </p:nvSpPr>
        <p:spPr/>
        <p:txBody>
          <a:bodyPr/>
          <a:lstStyle/>
          <a:p>
            <a:pPr>
              <a:defRPr/>
            </a:pPr>
            <a:r>
              <a:rPr lang="en-US" dirty="0"/>
              <a:t>Uses in Architecture</a:t>
            </a:r>
          </a:p>
        </p:txBody>
      </p:sp>
      <p:sp>
        <p:nvSpPr>
          <p:cNvPr id="65539" name="Rectangle 3"/>
          <p:cNvSpPr>
            <a:spLocks noGrp="1" noChangeArrowheads="1"/>
          </p:cNvSpPr>
          <p:nvPr>
            <p:ph type="body" idx="4294967295"/>
          </p:nvPr>
        </p:nvSpPr>
        <p:spPr/>
        <p:txBody>
          <a:bodyPr/>
          <a:lstStyle/>
          <a:p>
            <a:pPr>
              <a:defRPr/>
            </a:pPr>
            <a:r>
              <a:rPr lang="es-ES_tradnl" dirty="0" err="1" smtClean="0">
                <a:latin typeface="Pristina" pitchFamily="66" charset="0"/>
              </a:rPr>
              <a:t>External</a:t>
            </a:r>
            <a:r>
              <a:rPr lang="es-ES_tradnl" dirty="0" smtClean="0">
                <a:latin typeface="Pristina" pitchFamily="66" charset="0"/>
              </a:rPr>
              <a:t> </a:t>
            </a:r>
            <a:r>
              <a:rPr lang="es-ES_tradnl" dirty="0" err="1" smtClean="0">
                <a:latin typeface="Pristina" pitchFamily="66" charset="0"/>
              </a:rPr>
              <a:t>Decoration</a:t>
            </a:r>
            <a:endParaRPr lang="es-ES_tradnl" dirty="0" smtClean="0">
              <a:latin typeface="Pristina" pitchFamily="66" charset="0"/>
            </a:endParaRPr>
          </a:p>
          <a:p>
            <a:pPr lvl="1">
              <a:defRPr/>
            </a:pPr>
            <a:r>
              <a:rPr lang="es-ES_tradnl" dirty="0" err="1" smtClean="0">
                <a:latin typeface="Pristina" pitchFamily="66" charset="0"/>
              </a:rPr>
              <a:t>Saves</a:t>
            </a:r>
            <a:r>
              <a:rPr lang="es-ES_tradnl" dirty="0" smtClean="0">
                <a:latin typeface="Pristina" pitchFamily="66" charset="0"/>
              </a:rPr>
              <a:t> </a:t>
            </a:r>
            <a:r>
              <a:rPr lang="es-ES_tradnl" dirty="0" err="1" smtClean="0">
                <a:latin typeface="Pristina" pitchFamily="66" charset="0"/>
              </a:rPr>
              <a:t>energy</a:t>
            </a:r>
            <a:r>
              <a:rPr lang="es-ES_tradnl" dirty="0" smtClean="0">
                <a:latin typeface="Pristina" pitchFamily="66" charset="0"/>
              </a:rPr>
              <a:t> (</a:t>
            </a:r>
            <a:r>
              <a:rPr lang="es-ES_tradnl" dirty="0" err="1" smtClean="0">
                <a:latin typeface="Pristina" pitchFamily="66" charset="0"/>
              </a:rPr>
              <a:t>bad</a:t>
            </a:r>
            <a:r>
              <a:rPr lang="es-ES_tradnl" dirty="0" smtClean="0">
                <a:latin typeface="Pristina" pitchFamily="66" charset="0"/>
              </a:rPr>
              <a:t> conductor of </a:t>
            </a:r>
            <a:r>
              <a:rPr lang="es-ES_tradnl" dirty="0" err="1" smtClean="0">
                <a:latin typeface="Pristina" pitchFamily="66" charset="0"/>
              </a:rPr>
              <a:t>heat</a:t>
            </a:r>
            <a:r>
              <a:rPr lang="es-ES_tradnl" dirty="0" smtClean="0">
                <a:latin typeface="Pristina" pitchFamily="66" charset="0"/>
              </a:rPr>
              <a:t>)</a:t>
            </a:r>
          </a:p>
          <a:p>
            <a:pPr lvl="1">
              <a:defRPr/>
            </a:pPr>
            <a:r>
              <a:rPr lang="es-ES_tradnl" dirty="0" err="1" smtClean="0">
                <a:latin typeface="Pristina" pitchFamily="66" charset="0"/>
              </a:rPr>
              <a:t>Lighting</a:t>
            </a:r>
            <a:endParaRPr lang="es-ES_tradnl" dirty="0" smtClean="0">
              <a:latin typeface="Pristina" pitchFamily="66" charset="0"/>
            </a:endParaRPr>
          </a:p>
          <a:p>
            <a:pPr lvl="1">
              <a:defRPr/>
            </a:pPr>
            <a:r>
              <a:rPr lang="es-ES_tradnl" dirty="0" err="1" smtClean="0">
                <a:latin typeface="Pristina" pitchFamily="66" charset="0"/>
              </a:rPr>
              <a:t>Sense</a:t>
            </a:r>
            <a:r>
              <a:rPr lang="es-ES_tradnl" dirty="0" smtClean="0">
                <a:latin typeface="Pristina" pitchFamily="66" charset="0"/>
              </a:rPr>
              <a:t> of </a:t>
            </a:r>
            <a:r>
              <a:rPr lang="es-ES_tradnl" dirty="0" err="1" smtClean="0">
                <a:latin typeface="Pristina" pitchFamily="66" charset="0"/>
              </a:rPr>
              <a:t>openness</a:t>
            </a:r>
            <a:endParaRPr lang="es-ES_tradnl" dirty="0" smtClean="0">
              <a:latin typeface="Pristina" pitchFamily="66" charset="0"/>
            </a:endParaRPr>
          </a:p>
          <a:p>
            <a:pPr lvl="1">
              <a:defRPr/>
            </a:pPr>
            <a:r>
              <a:rPr lang="es-ES_tradnl" dirty="0" err="1" smtClean="0">
                <a:latin typeface="Pristina" pitchFamily="66" charset="0"/>
              </a:rPr>
              <a:t>Views</a:t>
            </a:r>
            <a:endParaRPr lang="es-ES_tradnl" dirty="0" smtClean="0">
              <a:latin typeface="Pristina" pitchFamily="66" charset="0"/>
            </a:endParaRPr>
          </a:p>
          <a:p>
            <a:pPr lvl="1">
              <a:defRPr/>
            </a:pPr>
            <a:r>
              <a:rPr lang="es-ES_tradnl" dirty="0" err="1" smtClean="0">
                <a:latin typeface="Pristina" pitchFamily="66" charset="0"/>
              </a:rPr>
              <a:t>Beauty</a:t>
            </a:r>
            <a:endParaRPr lang="es-ES_tradnl" dirty="0" smtClean="0">
              <a:latin typeface="Pristina" pitchFamily="66" charset="0"/>
            </a:endParaRPr>
          </a:p>
        </p:txBody>
      </p:sp>
      <p:pic>
        <p:nvPicPr>
          <p:cNvPr id="41988" name="Picture 4"/>
          <p:cNvPicPr>
            <a:picLocks noChangeAspect="1" noChangeArrowheads="1"/>
          </p:cNvPicPr>
          <p:nvPr/>
        </p:nvPicPr>
        <p:blipFill>
          <a:blip r:embed="rId3"/>
          <a:srcRect/>
          <a:stretch>
            <a:fillRect/>
          </a:stretch>
        </p:blipFill>
        <p:spPr bwMode="auto">
          <a:xfrm>
            <a:off x="6858000" y="3733800"/>
            <a:ext cx="1604963" cy="2360613"/>
          </a:xfrm>
          <a:prstGeom prst="rect">
            <a:avLst/>
          </a:prstGeom>
          <a:noFill/>
          <a:ln w="12700" cap="sq">
            <a:noFill/>
            <a:miter lim="800000"/>
            <a:headEnd type="none" w="sm" len="sm"/>
            <a:tailEnd type="none" w="sm" len="sm"/>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idx="4294967295"/>
          </p:nvPr>
        </p:nvSpPr>
        <p:spPr/>
        <p:txBody>
          <a:bodyPr/>
          <a:lstStyle/>
          <a:p>
            <a:pPr>
              <a:defRPr/>
            </a:pPr>
            <a:r>
              <a:rPr lang="en-US" dirty="0"/>
              <a:t>History</a:t>
            </a:r>
          </a:p>
        </p:txBody>
      </p:sp>
      <p:sp>
        <p:nvSpPr>
          <p:cNvPr id="59395" name="Rectangle 3"/>
          <p:cNvSpPr>
            <a:spLocks noGrp="1" noChangeArrowheads="1"/>
          </p:cNvSpPr>
          <p:nvPr>
            <p:ph type="body" idx="4294967295"/>
          </p:nvPr>
        </p:nvSpPr>
        <p:spPr/>
        <p:txBody>
          <a:bodyPr>
            <a:normAutofit fontScale="92500" lnSpcReduction="20000"/>
          </a:bodyPr>
          <a:lstStyle/>
          <a:p>
            <a:pPr>
              <a:defRPr/>
            </a:pPr>
            <a:r>
              <a:rPr lang="es-ES_tradnl" dirty="0" smtClean="0">
                <a:latin typeface="Pristina" pitchFamily="66" charset="0"/>
              </a:rPr>
              <a:t>5000BC</a:t>
            </a:r>
          </a:p>
          <a:p>
            <a:pPr lvl="1">
              <a:defRPr/>
            </a:pPr>
            <a:r>
              <a:rPr lang="es-ES_tradnl" sz="3200" dirty="0" err="1" smtClean="0">
                <a:latin typeface="Pristina" pitchFamily="66" charset="0"/>
              </a:rPr>
              <a:t>Egypt</a:t>
            </a:r>
            <a:r>
              <a:rPr lang="es-ES_tradnl" sz="3200" dirty="0" smtClean="0">
                <a:latin typeface="Pristina" pitchFamily="66" charset="0"/>
              </a:rPr>
              <a:t> - </a:t>
            </a:r>
            <a:r>
              <a:rPr lang="es-ES_tradnl" sz="3200" dirty="0" err="1" smtClean="0">
                <a:latin typeface="Pristina" pitchFamily="66" charset="0"/>
              </a:rPr>
              <a:t>Merchants</a:t>
            </a:r>
            <a:endParaRPr lang="es-ES_tradnl" sz="3200" dirty="0" smtClean="0">
              <a:latin typeface="Pristina" pitchFamily="66" charset="0"/>
            </a:endParaRPr>
          </a:p>
          <a:p>
            <a:pPr>
              <a:defRPr/>
            </a:pPr>
            <a:r>
              <a:rPr lang="es-ES_tradnl" dirty="0" smtClean="0">
                <a:latin typeface="Pristina" pitchFamily="66" charset="0"/>
              </a:rPr>
              <a:t>1600BC</a:t>
            </a:r>
          </a:p>
          <a:p>
            <a:pPr lvl="1">
              <a:defRPr/>
            </a:pPr>
            <a:r>
              <a:rPr lang="es-ES_tradnl" sz="3200" dirty="0" smtClean="0">
                <a:latin typeface="Pristina" pitchFamily="66" charset="0"/>
              </a:rPr>
              <a:t>Mesopotamia - </a:t>
            </a:r>
            <a:r>
              <a:rPr lang="en-US" sz="3200" dirty="0" smtClean="0">
                <a:latin typeface="Pristina" pitchFamily="66" charset="0"/>
              </a:rPr>
              <a:t>Glass</a:t>
            </a:r>
            <a:r>
              <a:rPr lang="es-ES_tradnl" sz="3200" dirty="0" smtClean="0">
                <a:latin typeface="Pristina" pitchFamily="66" charset="0"/>
              </a:rPr>
              <a:t> </a:t>
            </a:r>
            <a:r>
              <a:rPr lang="es-ES_tradnl" sz="3200" dirty="0" err="1" smtClean="0">
                <a:latin typeface="Pristina" pitchFamily="66" charset="0"/>
              </a:rPr>
              <a:t>Making</a:t>
            </a:r>
            <a:endParaRPr lang="es-ES_tradnl" sz="3200" dirty="0" smtClean="0">
              <a:latin typeface="Pristina" pitchFamily="66" charset="0"/>
            </a:endParaRPr>
          </a:p>
          <a:p>
            <a:pPr>
              <a:defRPr/>
            </a:pPr>
            <a:r>
              <a:rPr lang="es-ES_tradnl" dirty="0" smtClean="0">
                <a:latin typeface="Pristina" pitchFamily="66" charset="0"/>
              </a:rPr>
              <a:t>27BC</a:t>
            </a:r>
          </a:p>
          <a:p>
            <a:pPr lvl="1">
              <a:defRPr/>
            </a:pPr>
            <a:r>
              <a:rPr lang="es-ES_tradnl" sz="3200" dirty="0" err="1" smtClean="0">
                <a:latin typeface="Pristina" pitchFamily="66" charset="0"/>
              </a:rPr>
              <a:t>Syria</a:t>
            </a:r>
            <a:r>
              <a:rPr lang="es-ES_tradnl" sz="3200" dirty="0" smtClean="0">
                <a:latin typeface="Pristina" pitchFamily="66" charset="0"/>
              </a:rPr>
              <a:t> – </a:t>
            </a:r>
            <a:r>
              <a:rPr lang="es-ES_tradnl" sz="3200" dirty="0" err="1" smtClean="0">
                <a:latin typeface="Pristina" pitchFamily="66" charset="0"/>
              </a:rPr>
              <a:t>Glass</a:t>
            </a:r>
            <a:r>
              <a:rPr lang="es-ES_tradnl" sz="3200" dirty="0" smtClean="0">
                <a:latin typeface="Pristina" pitchFamily="66" charset="0"/>
              </a:rPr>
              <a:t> </a:t>
            </a:r>
            <a:r>
              <a:rPr lang="es-ES_tradnl" sz="3200" dirty="0" err="1" smtClean="0">
                <a:latin typeface="Pristina" pitchFamily="66" charset="0"/>
              </a:rPr>
              <a:t>Blowing</a:t>
            </a:r>
            <a:endParaRPr lang="es-ES_tradnl" sz="3200" dirty="0" smtClean="0">
              <a:latin typeface="Pristina" pitchFamily="66" charset="0"/>
            </a:endParaRPr>
          </a:p>
          <a:p>
            <a:pPr>
              <a:defRPr/>
            </a:pPr>
            <a:r>
              <a:rPr lang="es-ES_tradnl" dirty="0" smtClean="0">
                <a:latin typeface="Pristina" pitchFamily="66" charset="0"/>
              </a:rPr>
              <a:t>100AD</a:t>
            </a:r>
          </a:p>
          <a:p>
            <a:pPr lvl="1">
              <a:defRPr/>
            </a:pPr>
            <a:r>
              <a:rPr lang="es-ES_tradnl" sz="3200" dirty="0" err="1" smtClean="0">
                <a:latin typeface="Pristina" pitchFamily="66" charset="0"/>
              </a:rPr>
              <a:t>Romans</a:t>
            </a:r>
            <a:r>
              <a:rPr lang="es-ES_tradnl" sz="3200" dirty="0" smtClean="0">
                <a:latin typeface="Pristina" pitchFamily="66" charset="0"/>
              </a:rPr>
              <a:t> – Clear </a:t>
            </a:r>
            <a:r>
              <a:rPr lang="es-ES_tradnl" sz="3200" dirty="0" err="1" smtClean="0">
                <a:latin typeface="Pristina" pitchFamily="66" charset="0"/>
              </a:rPr>
              <a:t>Glass</a:t>
            </a:r>
            <a:r>
              <a:rPr lang="es-ES_tradnl" sz="3200" dirty="0" smtClean="0">
                <a:latin typeface="Pristina" pitchFamily="66" charset="0"/>
              </a:rPr>
              <a:t> (</a:t>
            </a:r>
            <a:r>
              <a:rPr lang="es-ES_tradnl" sz="3200" dirty="0" err="1" smtClean="0">
                <a:latin typeface="Pristina" pitchFamily="66" charset="0"/>
              </a:rPr>
              <a:t>adding</a:t>
            </a:r>
            <a:r>
              <a:rPr lang="es-ES_tradnl" sz="3200" dirty="0" smtClean="0">
                <a:latin typeface="Pristina" pitchFamily="66" charset="0"/>
              </a:rPr>
              <a:t>)</a:t>
            </a:r>
          </a:p>
          <a:p>
            <a:pPr lvl="2">
              <a:defRPr/>
            </a:pPr>
            <a:r>
              <a:rPr lang="es-ES_tradnl" sz="3200" dirty="0" err="1" smtClean="0">
                <a:latin typeface="Pristina" pitchFamily="66" charset="0"/>
              </a:rPr>
              <a:t>Pompei</a:t>
            </a:r>
            <a:endParaRPr lang="es-ES_tradnl" sz="3200" dirty="0" smtClean="0">
              <a:latin typeface="Pristina" pitchFamily="66" charset="0"/>
            </a:endParaRPr>
          </a:p>
          <a:p>
            <a:pPr>
              <a:defRPr/>
            </a:pPr>
            <a:endParaRPr lang="es-ES_tradnl" dirty="0" smtClean="0"/>
          </a:p>
        </p:txBody>
      </p:sp>
      <p:pic>
        <p:nvPicPr>
          <p:cNvPr id="29700" name="Picture 4"/>
          <p:cNvPicPr>
            <a:picLocks noChangeAspect="1" noChangeArrowheads="1"/>
          </p:cNvPicPr>
          <p:nvPr/>
        </p:nvPicPr>
        <p:blipFill>
          <a:blip r:embed="rId3"/>
          <a:srcRect/>
          <a:stretch>
            <a:fillRect/>
          </a:stretch>
        </p:blipFill>
        <p:spPr bwMode="auto">
          <a:xfrm>
            <a:off x="6629400" y="1447800"/>
            <a:ext cx="2058988" cy="1595438"/>
          </a:xfrm>
          <a:prstGeom prst="rect">
            <a:avLst/>
          </a:prstGeom>
          <a:noFill/>
          <a:ln w="12700" cap="sq">
            <a:noFill/>
            <a:miter lim="800000"/>
            <a:headEnd type="none" w="sm" len="sm"/>
            <a:tailEnd type="none" w="sm" len="sm"/>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idx="4294967295"/>
          </p:nvPr>
        </p:nvSpPr>
        <p:spPr/>
        <p:txBody>
          <a:bodyPr/>
          <a:lstStyle/>
          <a:p>
            <a:pPr>
              <a:defRPr/>
            </a:pPr>
            <a:r>
              <a:rPr lang="en-US" dirty="0"/>
              <a:t>History</a:t>
            </a:r>
          </a:p>
        </p:txBody>
      </p:sp>
      <p:sp>
        <p:nvSpPr>
          <p:cNvPr id="59395" name="Rectangle 3"/>
          <p:cNvSpPr>
            <a:spLocks noGrp="1" noChangeArrowheads="1"/>
          </p:cNvSpPr>
          <p:nvPr>
            <p:ph type="body" idx="4294967295"/>
          </p:nvPr>
        </p:nvSpPr>
        <p:spPr/>
        <p:txBody>
          <a:bodyPr/>
          <a:lstStyle/>
          <a:p>
            <a:pPr>
              <a:defRPr/>
            </a:pPr>
            <a:r>
              <a:rPr lang="en-US" dirty="0" smtClean="0">
                <a:latin typeface="Pristina" pitchFamily="66" charset="0"/>
              </a:rPr>
              <a:t>11th &amp; 12th Centuries</a:t>
            </a:r>
          </a:p>
          <a:p>
            <a:pPr lvl="1">
              <a:defRPr/>
            </a:pPr>
            <a:r>
              <a:rPr lang="en-US" dirty="0" smtClean="0">
                <a:latin typeface="Pristina" pitchFamily="66" charset="0"/>
              </a:rPr>
              <a:t>Germany – Glass sheets</a:t>
            </a:r>
          </a:p>
          <a:p>
            <a:pPr>
              <a:defRPr/>
            </a:pPr>
            <a:r>
              <a:rPr lang="en-US" dirty="0" smtClean="0">
                <a:latin typeface="Pristina" pitchFamily="66" charset="0"/>
              </a:rPr>
              <a:t>17th Century</a:t>
            </a:r>
          </a:p>
          <a:p>
            <a:pPr lvl="1">
              <a:defRPr/>
            </a:pPr>
            <a:r>
              <a:rPr lang="en-US" dirty="0" smtClean="0">
                <a:latin typeface="Pristina" pitchFamily="66" charset="0"/>
              </a:rPr>
              <a:t>British - Reflects better (adding)</a:t>
            </a:r>
          </a:p>
          <a:p>
            <a:pPr lvl="1" algn="ctr">
              <a:defRPr/>
            </a:pPr>
            <a:r>
              <a:rPr lang="en-US" dirty="0" smtClean="0">
                <a:latin typeface="Pristina" pitchFamily="66" charset="0"/>
              </a:rPr>
              <a:t>French – Mirrors (Polishing)</a:t>
            </a:r>
          </a:p>
          <a:p>
            <a:pPr>
              <a:defRPr/>
            </a:pPr>
            <a:r>
              <a:rPr lang="en-US" dirty="0" smtClean="0">
                <a:latin typeface="Pristina" pitchFamily="66" charset="0"/>
              </a:rPr>
              <a:t>20th Century</a:t>
            </a:r>
          </a:p>
          <a:p>
            <a:pPr lvl="1">
              <a:defRPr/>
            </a:pPr>
            <a:r>
              <a:rPr lang="en-US" dirty="0" smtClean="0">
                <a:latin typeface="Pristina" pitchFamily="66" charset="0"/>
              </a:rPr>
              <a:t>Squeezing glass – Double glazing</a:t>
            </a:r>
          </a:p>
        </p:txBody>
      </p:sp>
      <p:pic>
        <p:nvPicPr>
          <p:cNvPr id="30724" name="Picture 2"/>
          <p:cNvPicPr>
            <a:picLocks noChangeAspect="1" noChangeArrowheads="1"/>
          </p:cNvPicPr>
          <p:nvPr/>
        </p:nvPicPr>
        <p:blipFill>
          <a:blip r:embed="rId3"/>
          <a:srcRect/>
          <a:stretch>
            <a:fillRect/>
          </a:stretch>
        </p:blipFill>
        <p:spPr bwMode="auto">
          <a:xfrm>
            <a:off x="1676400" y="5448300"/>
            <a:ext cx="1409700" cy="1409700"/>
          </a:xfrm>
          <a:prstGeom prst="rect">
            <a:avLst/>
          </a:prstGeom>
          <a:noFill/>
          <a:ln w="12700" cap="sq">
            <a:noFill/>
            <a:miter lim="800000"/>
            <a:headEnd type="none" w="sm" len="sm"/>
            <a:tailEnd type="none" w="sm" len="sm"/>
          </a:ln>
        </p:spPr>
      </p:pic>
      <p:pic>
        <p:nvPicPr>
          <p:cNvPr id="30725" name="Picture 2"/>
          <p:cNvPicPr>
            <a:picLocks noChangeAspect="1" noChangeArrowheads="1"/>
          </p:cNvPicPr>
          <p:nvPr/>
        </p:nvPicPr>
        <p:blipFill>
          <a:blip r:embed="rId3"/>
          <a:srcRect/>
          <a:stretch>
            <a:fillRect/>
          </a:stretch>
        </p:blipFill>
        <p:spPr bwMode="auto">
          <a:xfrm>
            <a:off x="3048000" y="5448300"/>
            <a:ext cx="1409700" cy="1409700"/>
          </a:xfrm>
          <a:prstGeom prst="rect">
            <a:avLst/>
          </a:prstGeom>
          <a:noFill/>
          <a:ln w="12700" cap="sq">
            <a:noFill/>
            <a:miter lim="800000"/>
            <a:headEnd type="none" w="sm" len="sm"/>
            <a:tailEnd type="none" w="sm" len="sm"/>
          </a:ln>
        </p:spPr>
      </p:pic>
      <p:pic>
        <p:nvPicPr>
          <p:cNvPr id="30726" name="Picture 2"/>
          <p:cNvPicPr>
            <a:picLocks noChangeAspect="1" noChangeArrowheads="1"/>
          </p:cNvPicPr>
          <p:nvPr/>
        </p:nvPicPr>
        <p:blipFill>
          <a:blip r:embed="rId3"/>
          <a:srcRect/>
          <a:stretch>
            <a:fillRect/>
          </a:stretch>
        </p:blipFill>
        <p:spPr bwMode="auto">
          <a:xfrm>
            <a:off x="4419600" y="5448300"/>
            <a:ext cx="1409700" cy="1409700"/>
          </a:xfrm>
          <a:prstGeom prst="rect">
            <a:avLst/>
          </a:prstGeom>
          <a:noFill/>
          <a:ln w="12700" cap="sq">
            <a:noFill/>
            <a:miter lim="800000"/>
            <a:headEnd type="none" w="sm" len="sm"/>
            <a:tailEnd type="none" w="sm" len="sm"/>
          </a:ln>
        </p:spPr>
      </p:pic>
      <p:pic>
        <p:nvPicPr>
          <p:cNvPr id="30727" name="Picture 2"/>
          <p:cNvPicPr>
            <a:picLocks noChangeAspect="1" noChangeArrowheads="1"/>
          </p:cNvPicPr>
          <p:nvPr/>
        </p:nvPicPr>
        <p:blipFill>
          <a:blip r:embed="rId3"/>
          <a:srcRect/>
          <a:stretch>
            <a:fillRect/>
          </a:stretch>
        </p:blipFill>
        <p:spPr bwMode="auto">
          <a:xfrm>
            <a:off x="5791200" y="5448300"/>
            <a:ext cx="1409700" cy="1409700"/>
          </a:xfrm>
          <a:prstGeom prst="rect">
            <a:avLst/>
          </a:prstGeom>
          <a:noFill/>
          <a:ln w="12700" cap="sq">
            <a:noFill/>
            <a:miter lim="800000"/>
            <a:headEnd type="none" w="sm" len="sm"/>
            <a:tailEnd type="none" w="sm" len="sm"/>
          </a:ln>
        </p:spPr>
      </p:pic>
      <p:pic>
        <p:nvPicPr>
          <p:cNvPr id="30728" name="Picture 2"/>
          <p:cNvPicPr>
            <a:picLocks noChangeAspect="1" noChangeArrowheads="1"/>
          </p:cNvPicPr>
          <p:nvPr/>
        </p:nvPicPr>
        <p:blipFill>
          <a:blip r:embed="rId3"/>
          <a:srcRect/>
          <a:stretch>
            <a:fillRect/>
          </a:stretch>
        </p:blipFill>
        <p:spPr bwMode="auto">
          <a:xfrm>
            <a:off x="7162800" y="5448300"/>
            <a:ext cx="1409700" cy="1409700"/>
          </a:xfrm>
          <a:prstGeom prst="rect">
            <a:avLst/>
          </a:prstGeom>
          <a:noFill/>
          <a:ln w="12700" cap="sq">
            <a:noFill/>
            <a:miter lim="800000"/>
            <a:headEnd type="none" w="sm" len="sm"/>
            <a:tailEnd type="none" w="sm" len="sm"/>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4" descr="flotando"/>
          <p:cNvPicPr>
            <a:picLocks noChangeAspect="1" noChangeArrowheads="1"/>
          </p:cNvPicPr>
          <p:nvPr/>
        </p:nvPicPr>
        <p:blipFill>
          <a:blip r:embed="rId3"/>
          <a:srcRect/>
          <a:stretch>
            <a:fillRect/>
          </a:stretch>
        </p:blipFill>
        <p:spPr bwMode="auto">
          <a:xfrm>
            <a:off x="0" y="12700"/>
            <a:ext cx="8534400" cy="6805613"/>
          </a:xfrm>
          <a:prstGeom prst="rect">
            <a:avLst/>
          </a:prstGeom>
          <a:noFill/>
          <a:ln w="9525">
            <a:noFill/>
            <a:miter lim="800000"/>
            <a:headEnd/>
            <a:tailEnd/>
          </a:ln>
        </p:spPr>
      </p:pic>
      <p:sp>
        <p:nvSpPr>
          <p:cNvPr id="3" name="Rectangle 2"/>
          <p:cNvSpPr/>
          <p:nvPr/>
        </p:nvSpPr>
        <p:spPr>
          <a:xfrm>
            <a:off x="5867400" y="4953000"/>
            <a:ext cx="4572000" cy="914400"/>
          </a:xfrm>
          <a:prstGeom prst="rect">
            <a:avLst/>
          </a:prstGeom>
        </p:spPr>
        <p:txBody>
          <a:bodyPr>
            <a:spAutoFit/>
          </a:bodyPr>
          <a:lstStyle/>
          <a:p>
            <a:pPr eaLnBrk="0" hangingPunct="0">
              <a:defRPr/>
            </a:pPr>
            <a:r>
              <a:rPr kumimoji="1" lang="en-US" sz="5400">
                <a:solidFill>
                  <a:srgbClr val="008000"/>
                </a:solidFill>
                <a:effectLst>
                  <a:outerShdw blurRad="38100" dist="38100" dir="2700000" algn="tl">
                    <a:srgbClr val="000000"/>
                  </a:outerShdw>
                </a:effectLst>
                <a:latin typeface="Pristina" pitchFamily="66" charset="0"/>
              </a:rPr>
              <a:t>Types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idx="4294967295"/>
          </p:nvPr>
        </p:nvSpPr>
        <p:spPr/>
        <p:txBody>
          <a:bodyPr/>
          <a:lstStyle/>
          <a:p>
            <a:pPr>
              <a:defRPr/>
            </a:pPr>
            <a:r>
              <a:rPr lang="en-US" dirty="0" smtClean="0"/>
              <a:t>Types</a:t>
            </a:r>
          </a:p>
        </p:txBody>
      </p:sp>
      <p:sp>
        <p:nvSpPr>
          <p:cNvPr id="72707" name="Rectangle 3"/>
          <p:cNvSpPr>
            <a:spLocks noGrp="1" noChangeArrowheads="1"/>
          </p:cNvSpPr>
          <p:nvPr>
            <p:ph type="body" idx="4294967295"/>
          </p:nvPr>
        </p:nvSpPr>
        <p:spPr/>
        <p:txBody>
          <a:bodyPr>
            <a:normAutofit lnSpcReduction="10000"/>
          </a:bodyPr>
          <a:lstStyle/>
          <a:p>
            <a:pPr>
              <a:lnSpc>
                <a:spcPct val="90000"/>
              </a:lnSpc>
              <a:defRPr/>
            </a:pPr>
            <a:r>
              <a:rPr lang="es-ES_tradnl" sz="2400" dirty="0" err="1" smtClean="0">
                <a:latin typeface="Pristina" pitchFamily="66" charset="0"/>
              </a:rPr>
              <a:t>Oridinary</a:t>
            </a:r>
            <a:r>
              <a:rPr lang="es-ES_tradnl" sz="2400" dirty="0" smtClean="0">
                <a:latin typeface="Pristina" pitchFamily="66" charset="0"/>
              </a:rPr>
              <a:t> </a:t>
            </a:r>
            <a:r>
              <a:rPr lang="es-ES_tradnl" sz="2400" dirty="0" err="1" smtClean="0">
                <a:latin typeface="Pristina" pitchFamily="66" charset="0"/>
              </a:rPr>
              <a:t>sheet</a:t>
            </a:r>
            <a:r>
              <a:rPr lang="es-ES_tradnl" sz="2400" dirty="0" smtClean="0">
                <a:latin typeface="Pristina" pitchFamily="66" charset="0"/>
              </a:rPr>
              <a:t> </a:t>
            </a:r>
            <a:r>
              <a:rPr lang="es-ES_tradnl" sz="2400" dirty="0" err="1" smtClean="0">
                <a:latin typeface="Pristina" pitchFamily="66" charset="0"/>
              </a:rPr>
              <a:t>glass</a:t>
            </a:r>
            <a:endParaRPr lang="es-ES_tradnl" sz="2400" dirty="0" smtClean="0">
              <a:latin typeface="Pristina" pitchFamily="66" charset="0"/>
            </a:endParaRPr>
          </a:p>
          <a:p>
            <a:pPr lvl="1">
              <a:lnSpc>
                <a:spcPct val="90000"/>
              </a:lnSpc>
              <a:defRPr/>
            </a:pPr>
            <a:r>
              <a:rPr lang="es-ES_tradnl" sz="2400" dirty="0" smtClean="0">
                <a:latin typeface="Pristina" pitchFamily="66" charset="0"/>
              </a:rPr>
              <a:t>No </a:t>
            </a:r>
            <a:r>
              <a:rPr lang="es-ES_tradnl" sz="2400" dirty="0" err="1" smtClean="0">
                <a:latin typeface="Pristina" pitchFamily="66" charset="0"/>
              </a:rPr>
              <a:t>special</a:t>
            </a:r>
            <a:r>
              <a:rPr lang="es-ES_tradnl" sz="2400" dirty="0" smtClean="0">
                <a:latin typeface="Pristina" pitchFamily="66" charset="0"/>
              </a:rPr>
              <a:t> </a:t>
            </a:r>
            <a:r>
              <a:rPr lang="es-ES_tradnl" sz="2400" dirty="0" err="1" smtClean="0">
                <a:latin typeface="Pristina" pitchFamily="66" charset="0"/>
              </a:rPr>
              <a:t>equipment</a:t>
            </a:r>
            <a:endParaRPr lang="es-ES_tradnl" sz="2400" dirty="0" smtClean="0">
              <a:latin typeface="Pristina" pitchFamily="66" charset="0"/>
            </a:endParaRPr>
          </a:p>
          <a:p>
            <a:pPr lvl="1">
              <a:lnSpc>
                <a:spcPct val="90000"/>
              </a:lnSpc>
              <a:defRPr/>
            </a:pPr>
            <a:r>
              <a:rPr lang="es-ES_tradnl" sz="2400" dirty="0" err="1" smtClean="0">
                <a:latin typeface="Pristina" pitchFamily="66" charset="0"/>
              </a:rPr>
              <a:t>Cheaper</a:t>
            </a:r>
            <a:endParaRPr lang="es-ES_tradnl" sz="2400" dirty="0" smtClean="0">
              <a:latin typeface="Pristina" pitchFamily="66" charset="0"/>
            </a:endParaRPr>
          </a:p>
          <a:p>
            <a:pPr>
              <a:lnSpc>
                <a:spcPct val="90000"/>
              </a:lnSpc>
              <a:defRPr/>
            </a:pPr>
            <a:r>
              <a:rPr lang="es-ES_tradnl" sz="2400" dirty="0" err="1" smtClean="0">
                <a:latin typeface="Pristina" pitchFamily="66" charset="0"/>
              </a:rPr>
              <a:t>Float</a:t>
            </a:r>
            <a:r>
              <a:rPr lang="es-ES_tradnl" sz="2400" dirty="0" smtClean="0">
                <a:latin typeface="Pristina" pitchFamily="66" charset="0"/>
              </a:rPr>
              <a:t> </a:t>
            </a:r>
            <a:r>
              <a:rPr lang="es-ES_tradnl" sz="2400" dirty="0" err="1" smtClean="0">
                <a:latin typeface="Pristina" pitchFamily="66" charset="0"/>
              </a:rPr>
              <a:t>glass</a:t>
            </a:r>
            <a:r>
              <a:rPr lang="es-ES_tradnl" sz="2400" dirty="0" smtClean="0">
                <a:latin typeface="Pristina" pitchFamily="66" charset="0"/>
              </a:rPr>
              <a:t> (</a:t>
            </a:r>
            <a:r>
              <a:rPr lang="es-ES_tradnl" sz="2400" dirty="0" err="1" smtClean="0">
                <a:latin typeface="Pristina" pitchFamily="66" charset="0"/>
              </a:rPr>
              <a:t>plate</a:t>
            </a:r>
            <a:r>
              <a:rPr lang="es-ES_tradnl" sz="2400" dirty="0" smtClean="0">
                <a:latin typeface="Pristina" pitchFamily="66" charset="0"/>
              </a:rPr>
              <a:t>)</a:t>
            </a:r>
          </a:p>
          <a:p>
            <a:pPr lvl="1">
              <a:lnSpc>
                <a:spcPct val="90000"/>
              </a:lnSpc>
              <a:defRPr/>
            </a:pPr>
            <a:r>
              <a:rPr lang="en-US" sz="2400" dirty="0" smtClean="0">
                <a:latin typeface="Pristina" pitchFamily="66" charset="0"/>
              </a:rPr>
              <a:t>Molten glass is floated onto a bed of molten tin</a:t>
            </a:r>
          </a:p>
          <a:p>
            <a:pPr>
              <a:lnSpc>
                <a:spcPct val="90000"/>
              </a:lnSpc>
              <a:defRPr/>
            </a:pPr>
            <a:r>
              <a:rPr lang="es-ES_tradnl" sz="2400" dirty="0" err="1" smtClean="0">
                <a:latin typeface="Pristina" pitchFamily="66" charset="0"/>
              </a:rPr>
              <a:t>Energy</a:t>
            </a:r>
            <a:r>
              <a:rPr lang="es-ES_tradnl" sz="2400" dirty="0" smtClean="0">
                <a:latin typeface="Pristina" pitchFamily="66" charset="0"/>
              </a:rPr>
              <a:t> </a:t>
            </a:r>
            <a:r>
              <a:rPr lang="es-ES_tradnl" sz="2400" dirty="0" err="1" smtClean="0">
                <a:latin typeface="Pristina" pitchFamily="66" charset="0"/>
              </a:rPr>
              <a:t>efficient</a:t>
            </a:r>
            <a:r>
              <a:rPr lang="es-ES_tradnl" sz="2400" dirty="0" smtClean="0">
                <a:latin typeface="Pristina" pitchFamily="66" charset="0"/>
              </a:rPr>
              <a:t> </a:t>
            </a:r>
            <a:r>
              <a:rPr lang="es-ES_tradnl" sz="2400" dirty="0" err="1" smtClean="0">
                <a:latin typeface="Pristina" pitchFamily="66" charset="0"/>
              </a:rPr>
              <a:t>glass</a:t>
            </a:r>
            <a:endParaRPr lang="es-ES_tradnl" sz="2400" dirty="0" smtClean="0">
              <a:latin typeface="Pristina" pitchFamily="66" charset="0"/>
            </a:endParaRPr>
          </a:p>
          <a:p>
            <a:pPr lvl="1">
              <a:lnSpc>
                <a:spcPct val="90000"/>
              </a:lnSpc>
              <a:defRPr/>
            </a:pPr>
            <a:r>
              <a:rPr lang="es-ES_tradnl" sz="2400" dirty="0" err="1" smtClean="0">
                <a:latin typeface="Pristina" pitchFamily="66" charset="0"/>
              </a:rPr>
              <a:t>Sun</a:t>
            </a:r>
            <a:r>
              <a:rPr lang="es-ES_tradnl" sz="2400" dirty="0" smtClean="0">
                <a:latin typeface="Pristina" pitchFamily="66" charset="0"/>
              </a:rPr>
              <a:t> </a:t>
            </a:r>
            <a:r>
              <a:rPr lang="es-ES_tradnl" sz="2400" dirty="0" err="1" smtClean="0">
                <a:latin typeface="Pristina" pitchFamily="66" charset="0"/>
              </a:rPr>
              <a:t>to</a:t>
            </a:r>
            <a:r>
              <a:rPr lang="es-ES_tradnl" sz="2400" dirty="0" smtClean="0">
                <a:latin typeface="Pristina" pitchFamily="66" charset="0"/>
              </a:rPr>
              <a:t> </a:t>
            </a:r>
            <a:r>
              <a:rPr lang="es-ES_tradnl" sz="2400" dirty="0" err="1" smtClean="0">
                <a:latin typeface="Pristina" pitchFamily="66" charset="0"/>
              </a:rPr>
              <a:t>pass</a:t>
            </a:r>
            <a:r>
              <a:rPr lang="es-ES_tradnl" sz="2400" dirty="0" smtClean="0">
                <a:latin typeface="Pristina" pitchFamily="66" charset="0"/>
              </a:rPr>
              <a:t> </a:t>
            </a:r>
            <a:r>
              <a:rPr lang="es-ES_tradnl" sz="2400" dirty="0" err="1" smtClean="0">
                <a:latin typeface="Pristina" pitchFamily="66" charset="0"/>
              </a:rPr>
              <a:t>through</a:t>
            </a:r>
            <a:r>
              <a:rPr lang="es-ES_tradnl" sz="2400" dirty="0" smtClean="0">
                <a:latin typeface="Pristina" pitchFamily="66" charset="0"/>
              </a:rPr>
              <a:t> in </a:t>
            </a:r>
            <a:r>
              <a:rPr lang="es-ES_tradnl" sz="2400" dirty="0" err="1" smtClean="0">
                <a:latin typeface="Pristina" pitchFamily="66" charset="0"/>
              </a:rPr>
              <a:t>one</a:t>
            </a:r>
            <a:r>
              <a:rPr lang="es-ES_tradnl" sz="2400" dirty="0" smtClean="0">
                <a:latin typeface="Pristina" pitchFamily="66" charset="0"/>
              </a:rPr>
              <a:t> </a:t>
            </a:r>
            <a:r>
              <a:rPr lang="es-ES_tradnl" sz="2400" dirty="0" err="1" smtClean="0">
                <a:latin typeface="Pristina" pitchFamily="66" charset="0"/>
              </a:rPr>
              <a:t>direction</a:t>
            </a:r>
            <a:r>
              <a:rPr lang="es-ES_tradnl" sz="2400" dirty="0" smtClean="0">
                <a:latin typeface="Pristina" pitchFamily="66" charset="0"/>
              </a:rPr>
              <a:t>.</a:t>
            </a:r>
          </a:p>
          <a:p>
            <a:pPr lvl="1">
              <a:lnSpc>
                <a:spcPct val="90000"/>
              </a:lnSpc>
              <a:defRPr/>
            </a:pPr>
            <a:r>
              <a:rPr lang="es-ES_tradnl" sz="2400" dirty="0" err="1" smtClean="0">
                <a:latin typeface="Pristina" pitchFamily="66" charset="0"/>
              </a:rPr>
              <a:t>Covering</a:t>
            </a:r>
            <a:r>
              <a:rPr lang="es-ES_tradnl" sz="2400" dirty="0" smtClean="0">
                <a:latin typeface="Pristina" pitchFamily="66" charset="0"/>
              </a:rPr>
              <a:t> </a:t>
            </a:r>
            <a:r>
              <a:rPr lang="es-ES_tradnl" sz="2400" dirty="0" err="1" smtClean="0">
                <a:latin typeface="Pristina" pitchFamily="66" charset="0"/>
              </a:rPr>
              <a:t>is</a:t>
            </a:r>
            <a:r>
              <a:rPr lang="es-ES_tradnl" sz="2400" dirty="0" smtClean="0">
                <a:latin typeface="Pristina" pitchFamily="66" charset="0"/>
              </a:rPr>
              <a:t> </a:t>
            </a:r>
            <a:r>
              <a:rPr lang="es-ES_tradnl" sz="2400" dirty="0" err="1" smtClean="0">
                <a:latin typeface="Pristina" pitchFamily="66" charset="0"/>
              </a:rPr>
              <a:t>not</a:t>
            </a:r>
            <a:r>
              <a:rPr lang="es-ES_tradnl" sz="2400" dirty="0" smtClean="0">
                <a:latin typeface="Pristina" pitchFamily="66" charset="0"/>
              </a:rPr>
              <a:t> </a:t>
            </a:r>
            <a:r>
              <a:rPr lang="es-ES_tradnl" sz="2400" dirty="0" err="1" smtClean="0">
                <a:latin typeface="Pristina" pitchFamily="66" charset="0"/>
              </a:rPr>
              <a:t>very</a:t>
            </a:r>
            <a:r>
              <a:rPr lang="es-ES_tradnl" sz="2400" dirty="0" smtClean="0">
                <a:latin typeface="Pristina" pitchFamily="66" charset="0"/>
              </a:rPr>
              <a:t> </a:t>
            </a:r>
            <a:r>
              <a:rPr lang="es-ES_tradnl" sz="2400" dirty="0" err="1" smtClean="0">
                <a:latin typeface="Pristina" pitchFamily="66" charset="0"/>
              </a:rPr>
              <a:t>robust</a:t>
            </a:r>
            <a:r>
              <a:rPr lang="es-ES_tradnl" sz="2400" dirty="0" smtClean="0">
                <a:latin typeface="Pristina" pitchFamily="66" charset="0"/>
              </a:rPr>
              <a:t> – </a:t>
            </a:r>
            <a:r>
              <a:rPr lang="es-ES_tradnl" sz="2400" dirty="0" err="1" smtClean="0">
                <a:latin typeface="Pristina" pitchFamily="66" charset="0"/>
              </a:rPr>
              <a:t>double</a:t>
            </a:r>
            <a:r>
              <a:rPr lang="es-ES_tradnl" sz="2400" dirty="0" smtClean="0">
                <a:latin typeface="Pristina" pitchFamily="66" charset="0"/>
              </a:rPr>
              <a:t> </a:t>
            </a:r>
            <a:r>
              <a:rPr lang="es-ES_tradnl" sz="2400" dirty="0" err="1" smtClean="0">
                <a:latin typeface="Pristina" pitchFamily="66" charset="0"/>
              </a:rPr>
              <a:t>glazed</a:t>
            </a:r>
            <a:endParaRPr lang="es-ES_tradnl" sz="2400" dirty="0" smtClean="0">
              <a:latin typeface="Pristina" pitchFamily="66" charset="0"/>
            </a:endParaRPr>
          </a:p>
          <a:p>
            <a:pPr>
              <a:lnSpc>
                <a:spcPct val="90000"/>
              </a:lnSpc>
              <a:defRPr/>
            </a:pPr>
            <a:r>
              <a:rPr lang="es-ES_tradnl" sz="2400" dirty="0" err="1" smtClean="0">
                <a:latin typeface="Pristina" pitchFamily="66" charset="0"/>
              </a:rPr>
              <a:t>Self</a:t>
            </a:r>
            <a:r>
              <a:rPr lang="es-ES_tradnl" sz="2400" dirty="0" smtClean="0">
                <a:latin typeface="Pristina" pitchFamily="66" charset="0"/>
              </a:rPr>
              <a:t> </a:t>
            </a:r>
            <a:r>
              <a:rPr lang="es-ES_tradnl" sz="2400" dirty="0" err="1" smtClean="0">
                <a:latin typeface="Pristina" pitchFamily="66" charset="0"/>
              </a:rPr>
              <a:t>cleaning</a:t>
            </a:r>
            <a:r>
              <a:rPr lang="es-ES_tradnl" sz="2400" dirty="0" smtClean="0">
                <a:latin typeface="Pristina" pitchFamily="66" charset="0"/>
              </a:rPr>
              <a:t> </a:t>
            </a:r>
            <a:r>
              <a:rPr lang="es-ES_tradnl" sz="2400" dirty="0" err="1" smtClean="0">
                <a:latin typeface="Pristina" pitchFamily="66" charset="0"/>
              </a:rPr>
              <a:t>glass</a:t>
            </a:r>
            <a:endParaRPr lang="es-ES_tradnl" sz="2400" dirty="0" smtClean="0">
              <a:latin typeface="Pristina" pitchFamily="66" charset="0"/>
            </a:endParaRPr>
          </a:p>
          <a:p>
            <a:pPr lvl="1">
              <a:lnSpc>
                <a:spcPct val="90000"/>
              </a:lnSpc>
              <a:defRPr/>
            </a:pPr>
            <a:r>
              <a:rPr lang="es-ES_tradnl" sz="2400" dirty="0" smtClean="0">
                <a:latin typeface="Pristina" pitchFamily="66" charset="0"/>
              </a:rPr>
              <a:t>New </a:t>
            </a:r>
            <a:r>
              <a:rPr lang="es-ES_tradnl" sz="2400" dirty="0" err="1" smtClean="0">
                <a:latin typeface="Pristina" pitchFamily="66" charset="0"/>
              </a:rPr>
              <a:t>treatment</a:t>
            </a:r>
            <a:endParaRPr lang="es-ES_tradnl" sz="2400" dirty="0" smtClean="0">
              <a:latin typeface="Pristina" pitchFamily="66" charset="0"/>
            </a:endParaRPr>
          </a:p>
          <a:p>
            <a:pPr>
              <a:lnSpc>
                <a:spcPct val="90000"/>
              </a:lnSpc>
              <a:defRPr/>
            </a:pPr>
            <a:r>
              <a:rPr lang="es-ES_tradnl" sz="2400" dirty="0" err="1" smtClean="0">
                <a:latin typeface="Pristina" pitchFamily="66" charset="0"/>
              </a:rPr>
              <a:t>Patterned</a:t>
            </a:r>
            <a:r>
              <a:rPr lang="es-ES_tradnl" sz="2400" dirty="0" smtClean="0">
                <a:latin typeface="Pristina" pitchFamily="66" charset="0"/>
              </a:rPr>
              <a:t> (</a:t>
            </a:r>
            <a:r>
              <a:rPr lang="es-ES_tradnl" sz="2400" dirty="0" err="1" smtClean="0">
                <a:latin typeface="Pristina" pitchFamily="66" charset="0"/>
              </a:rPr>
              <a:t>obscured</a:t>
            </a:r>
            <a:r>
              <a:rPr lang="es-ES_tradnl" sz="2400" dirty="0" smtClean="0">
                <a:latin typeface="Pristina" pitchFamily="66" charset="0"/>
              </a:rPr>
              <a:t> </a:t>
            </a:r>
            <a:r>
              <a:rPr lang="es-ES_tradnl" sz="2400" dirty="0" err="1" smtClean="0">
                <a:latin typeface="Pristina" pitchFamily="66" charset="0"/>
              </a:rPr>
              <a:t>glass</a:t>
            </a:r>
            <a:r>
              <a:rPr lang="es-ES_tradnl" sz="2400" dirty="0" smtClean="0">
                <a:latin typeface="Pristina" pitchFamily="66" charset="0"/>
              </a:rPr>
              <a:t>)</a:t>
            </a:r>
          </a:p>
          <a:p>
            <a:pPr lvl="1">
              <a:lnSpc>
                <a:spcPct val="90000"/>
              </a:lnSpc>
              <a:defRPr/>
            </a:pPr>
            <a:r>
              <a:rPr lang="es-ES_tradnl" sz="2400" dirty="0" err="1" smtClean="0">
                <a:latin typeface="Pristina" pitchFamily="66" charset="0"/>
              </a:rPr>
              <a:t>Special</a:t>
            </a:r>
            <a:r>
              <a:rPr lang="es-ES_tradnl" sz="2400" dirty="0" smtClean="0">
                <a:latin typeface="Pristina" pitchFamily="66" charset="0"/>
              </a:rPr>
              <a:t> </a:t>
            </a:r>
            <a:r>
              <a:rPr lang="en-US" sz="2400" dirty="0" smtClean="0">
                <a:latin typeface="Pristina" pitchFamily="66" charset="0"/>
              </a:rPr>
              <a:t>designs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idx="4294967295"/>
          </p:nvPr>
        </p:nvSpPr>
        <p:spPr/>
        <p:txBody>
          <a:bodyPr/>
          <a:lstStyle/>
          <a:p>
            <a:pPr>
              <a:defRPr/>
            </a:pPr>
            <a:r>
              <a:rPr lang="en-US" dirty="0" smtClean="0"/>
              <a:t>Types</a:t>
            </a:r>
          </a:p>
        </p:txBody>
      </p:sp>
      <p:sp>
        <p:nvSpPr>
          <p:cNvPr id="72707" name="Rectangle 3"/>
          <p:cNvSpPr>
            <a:spLocks noGrp="1" noChangeArrowheads="1"/>
          </p:cNvSpPr>
          <p:nvPr>
            <p:ph type="body" idx="4294967295"/>
          </p:nvPr>
        </p:nvSpPr>
        <p:spPr/>
        <p:txBody>
          <a:bodyPr>
            <a:normAutofit lnSpcReduction="10000"/>
          </a:bodyPr>
          <a:lstStyle/>
          <a:p>
            <a:pPr>
              <a:lnSpc>
                <a:spcPct val="80000"/>
              </a:lnSpc>
              <a:defRPr/>
            </a:pPr>
            <a:r>
              <a:rPr lang="es-ES_tradnl" sz="2800" dirty="0" err="1" smtClean="0">
                <a:latin typeface="Pristina" pitchFamily="66" charset="0"/>
              </a:rPr>
              <a:t>Toughened</a:t>
            </a:r>
            <a:r>
              <a:rPr lang="es-ES_tradnl" sz="2800" dirty="0" smtClean="0">
                <a:latin typeface="Pristina" pitchFamily="66" charset="0"/>
              </a:rPr>
              <a:t> (Safety </a:t>
            </a:r>
            <a:r>
              <a:rPr lang="es-ES_tradnl" sz="2800" dirty="0" err="1" smtClean="0">
                <a:latin typeface="Pristina" pitchFamily="66" charset="0"/>
              </a:rPr>
              <a:t>glass</a:t>
            </a:r>
            <a:r>
              <a:rPr lang="es-ES_tradnl" sz="2800" dirty="0" smtClean="0">
                <a:latin typeface="Pristina" pitchFamily="66" charset="0"/>
              </a:rPr>
              <a:t>)</a:t>
            </a:r>
          </a:p>
          <a:p>
            <a:pPr lvl="1">
              <a:lnSpc>
                <a:spcPct val="80000"/>
              </a:lnSpc>
              <a:defRPr/>
            </a:pPr>
            <a:r>
              <a:rPr lang="es-ES_tradnl" sz="2400" dirty="0" err="1" smtClean="0">
                <a:latin typeface="Pristina" pitchFamily="66" charset="0"/>
              </a:rPr>
              <a:t>Explode</a:t>
            </a:r>
            <a:r>
              <a:rPr lang="es-ES_tradnl" sz="2400" dirty="0" smtClean="0">
                <a:latin typeface="Pristina" pitchFamily="66" charset="0"/>
              </a:rPr>
              <a:t> - Small </a:t>
            </a:r>
            <a:r>
              <a:rPr lang="es-ES_tradnl" sz="2400" dirty="0" err="1" smtClean="0">
                <a:latin typeface="Pristina" pitchFamily="66" charset="0"/>
              </a:rPr>
              <a:t>Pieces</a:t>
            </a:r>
            <a:endParaRPr lang="es-ES_tradnl" sz="2400" dirty="0" smtClean="0">
              <a:latin typeface="Pristina" pitchFamily="66" charset="0"/>
            </a:endParaRPr>
          </a:p>
          <a:p>
            <a:pPr>
              <a:lnSpc>
                <a:spcPct val="80000"/>
              </a:lnSpc>
              <a:defRPr/>
            </a:pPr>
            <a:r>
              <a:rPr lang="es-ES_tradnl" sz="2800" dirty="0" err="1" smtClean="0">
                <a:latin typeface="Pristina" pitchFamily="66" charset="0"/>
              </a:rPr>
              <a:t>Laminated</a:t>
            </a:r>
            <a:r>
              <a:rPr lang="es-ES_tradnl" sz="2800" dirty="0" smtClean="0">
                <a:latin typeface="Pristina" pitchFamily="66" charset="0"/>
              </a:rPr>
              <a:t> </a:t>
            </a:r>
            <a:r>
              <a:rPr lang="es-ES_tradnl" sz="2800" dirty="0" err="1" smtClean="0">
                <a:latin typeface="Pristina" pitchFamily="66" charset="0"/>
              </a:rPr>
              <a:t>glass</a:t>
            </a:r>
            <a:endParaRPr lang="es-ES_tradnl" sz="2800" dirty="0" smtClean="0">
              <a:latin typeface="Pristina" pitchFamily="66" charset="0"/>
            </a:endParaRPr>
          </a:p>
          <a:p>
            <a:pPr lvl="1">
              <a:lnSpc>
                <a:spcPct val="80000"/>
              </a:lnSpc>
              <a:defRPr/>
            </a:pPr>
            <a:r>
              <a:rPr lang="es-ES_tradnl" sz="2400" dirty="0" smtClean="0">
                <a:latin typeface="Pristina" pitchFamily="66" charset="0"/>
              </a:rPr>
              <a:t>1 </a:t>
            </a:r>
            <a:r>
              <a:rPr lang="es-ES_tradnl" sz="2400" dirty="0" err="1" smtClean="0">
                <a:latin typeface="Pristina" pitchFamily="66" charset="0"/>
              </a:rPr>
              <a:t>or</a:t>
            </a:r>
            <a:r>
              <a:rPr lang="es-ES_tradnl" sz="2400" dirty="0" smtClean="0">
                <a:latin typeface="Pristina" pitchFamily="66" charset="0"/>
              </a:rPr>
              <a:t> </a:t>
            </a:r>
            <a:r>
              <a:rPr lang="es-ES_tradnl" sz="2400" dirty="0" err="1" smtClean="0">
                <a:latin typeface="Pristina" pitchFamily="66" charset="0"/>
              </a:rPr>
              <a:t>two</a:t>
            </a:r>
            <a:r>
              <a:rPr lang="es-ES_tradnl" sz="2400" dirty="0" smtClean="0">
                <a:latin typeface="Pristina" pitchFamily="66" charset="0"/>
              </a:rPr>
              <a:t> </a:t>
            </a:r>
            <a:r>
              <a:rPr lang="es-ES_tradnl" sz="2400" dirty="0" err="1" smtClean="0">
                <a:latin typeface="Pristina" pitchFamily="66" charset="0"/>
              </a:rPr>
              <a:t>sheets</a:t>
            </a:r>
            <a:endParaRPr lang="es-ES_tradnl" sz="2400" dirty="0" smtClean="0">
              <a:latin typeface="Pristina" pitchFamily="66" charset="0"/>
            </a:endParaRPr>
          </a:p>
          <a:p>
            <a:pPr lvl="1">
              <a:lnSpc>
                <a:spcPct val="80000"/>
              </a:lnSpc>
              <a:defRPr/>
            </a:pPr>
            <a:r>
              <a:rPr lang="es-ES_tradnl" sz="2400" dirty="0" smtClean="0">
                <a:latin typeface="Pristina" pitchFamily="66" charset="0"/>
              </a:rPr>
              <a:t>Flexible material </a:t>
            </a:r>
            <a:r>
              <a:rPr lang="es-ES_tradnl" sz="2400" dirty="0" err="1" smtClean="0">
                <a:latin typeface="Pristina" pitchFamily="66" charset="0"/>
              </a:rPr>
              <a:t>inside</a:t>
            </a:r>
            <a:r>
              <a:rPr lang="es-ES_tradnl" sz="2400" dirty="0" smtClean="0">
                <a:latin typeface="Pristina" pitchFamily="66" charset="0"/>
              </a:rPr>
              <a:t> (Break)</a:t>
            </a:r>
          </a:p>
          <a:p>
            <a:pPr lvl="1">
              <a:lnSpc>
                <a:spcPct val="80000"/>
              </a:lnSpc>
              <a:defRPr/>
            </a:pPr>
            <a:r>
              <a:rPr lang="es-ES_tradnl" sz="2400" dirty="0" err="1" smtClean="0">
                <a:latin typeface="Pristina" pitchFamily="66" charset="0"/>
              </a:rPr>
              <a:t>Any</a:t>
            </a:r>
            <a:r>
              <a:rPr lang="es-ES_tradnl" sz="2400" dirty="0" smtClean="0">
                <a:latin typeface="Pristina" pitchFamily="66" charset="0"/>
              </a:rPr>
              <a:t> </a:t>
            </a:r>
            <a:r>
              <a:rPr lang="es-ES_tradnl" sz="2400" dirty="0" err="1" smtClean="0">
                <a:latin typeface="Pristina" pitchFamily="66" charset="0"/>
              </a:rPr>
              <a:t>shapes</a:t>
            </a:r>
            <a:endParaRPr lang="es-ES_tradnl" sz="2400" dirty="0" smtClean="0">
              <a:latin typeface="Pristina" pitchFamily="66" charset="0"/>
            </a:endParaRPr>
          </a:p>
          <a:p>
            <a:pPr>
              <a:lnSpc>
                <a:spcPct val="80000"/>
              </a:lnSpc>
              <a:defRPr/>
            </a:pPr>
            <a:r>
              <a:rPr lang="es-ES_tradnl" sz="2800" dirty="0" err="1" smtClean="0">
                <a:latin typeface="Pristina" pitchFamily="66" charset="0"/>
              </a:rPr>
              <a:t>Mirrors</a:t>
            </a:r>
            <a:endParaRPr lang="es-ES_tradnl" sz="2800" dirty="0" smtClean="0">
              <a:latin typeface="Pristina" pitchFamily="66" charset="0"/>
            </a:endParaRPr>
          </a:p>
          <a:p>
            <a:pPr lvl="1">
              <a:lnSpc>
                <a:spcPct val="80000"/>
              </a:lnSpc>
              <a:defRPr/>
            </a:pPr>
            <a:r>
              <a:rPr lang="es-ES_tradnl" sz="2400" dirty="0" smtClean="0">
                <a:latin typeface="Pristina" pitchFamily="66" charset="0"/>
              </a:rPr>
              <a:t>6mm </a:t>
            </a:r>
            <a:r>
              <a:rPr lang="es-ES_tradnl" sz="2400" dirty="0" err="1" smtClean="0">
                <a:latin typeface="Pristina" pitchFamily="66" charset="0"/>
              </a:rPr>
              <a:t>thick</a:t>
            </a:r>
            <a:endParaRPr lang="es-ES_tradnl" sz="2400" dirty="0" smtClean="0">
              <a:latin typeface="Pristina" pitchFamily="66" charset="0"/>
            </a:endParaRPr>
          </a:p>
          <a:p>
            <a:pPr lvl="1">
              <a:lnSpc>
                <a:spcPct val="80000"/>
              </a:lnSpc>
              <a:defRPr/>
            </a:pPr>
            <a:r>
              <a:rPr lang="es-ES_tradnl" sz="2400" dirty="0" err="1" smtClean="0">
                <a:latin typeface="Pristina" pitchFamily="66" charset="0"/>
              </a:rPr>
              <a:t>Silvered</a:t>
            </a:r>
            <a:endParaRPr lang="es-ES_tradnl" sz="2400" dirty="0" smtClean="0">
              <a:latin typeface="Pristina" pitchFamily="66" charset="0"/>
            </a:endParaRPr>
          </a:p>
          <a:p>
            <a:pPr lvl="1">
              <a:lnSpc>
                <a:spcPct val="80000"/>
              </a:lnSpc>
              <a:defRPr/>
            </a:pPr>
            <a:r>
              <a:rPr lang="es-ES_tradnl" sz="2400" dirty="0" err="1" smtClean="0">
                <a:latin typeface="Pristina" pitchFamily="66" charset="0"/>
              </a:rPr>
              <a:t>Unframed</a:t>
            </a:r>
            <a:endParaRPr lang="es-ES_tradnl" sz="2400" dirty="0" smtClean="0">
              <a:latin typeface="Pristina" pitchFamily="66" charset="0"/>
            </a:endParaRPr>
          </a:p>
          <a:p>
            <a:pPr>
              <a:lnSpc>
                <a:spcPct val="80000"/>
              </a:lnSpc>
              <a:defRPr/>
            </a:pPr>
            <a:r>
              <a:rPr lang="es-ES_tradnl" sz="2800" dirty="0" smtClean="0">
                <a:latin typeface="Pristina" pitchFamily="66" charset="0"/>
              </a:rPr>
              <a:t>Picture </a:t>
            </a:r>
            <a:r>
              <a:rPr lang="es-ES_tradnl" sz="2800" dirty="0" err="1" smtClean="0">
                <a:latin typeface="Pristina" pitchFamily="66" charset="0"/>
              </a:rPr>
              <a:t>frame</a:t>
            </a:r>
            <a:r>
              <a:rPr lang="es-ES_tradnl" sz="2800" dirty="0" smtClean="0">
                <a:latin typeface="Pristina" pitchFamily="66" charset="0"/>
              </a:rPr>
              <a:t> </a:t>
            </a:r>
            <a:r>
              <a:rPr lang="es-ES_tradnl" sz="2800" dirty="0" err="1" smtClean="0">
                <a:latin typeface="Pristina" pitchFamily="66" charset="0"/>
              </a:rPr>
              <a:t>glass</a:t>
            </a:r>
            <a:endParaRPr lang="es-ES_tradnl" sz="2800" dirty="0" smtClean="0">
              <a:latin typeface="Pristina" pitchFamily="66" charset="0"/>
            </a:endParaRPr>
          </a:p>
          <a:p>
            <a:pPr lvl="1">
              <a:lnSpc>
                <a:spcPct val="80000"/>
              </a:lnSpc>
              <a:defRPr/>
            </a:pPr>
            <a:r>
              <a:rPr lang="es-ES_tradnl" sz="2400" dirty="0" err="1" smtClean="0">
                <a:latin typeface="Pristina" pitchFamily="66" charset="0"/>
              </a:rPr>
              <a:t>High</a:t>
            </a:r>
            <a:r>
              <a:rPr lang="es-ES_tradnl" sz="2400" dirty="0" smtClean="0">
                <a:latin typeface="Pristina" pitchFamily="66" charset="0"/>
              </a:rPr>
              <a:t> </a:t>
            </a:r>
            <a:r>
              <a:rPr lang="es-ES_tradnl" sz="2400" dirty="0" err="1" smtClean="0">
                <a:latin typeface="Pristina" pitchFamily="66" charset="0"/>
              </a:rPr>
              <a:t>transparency</a:t>
            </a:r>
            <a:endParaRPr lang="es-ES_tradnl" sz="2400" dirty="0" smtClean="0">
              <a:latin typeface="Pristina" pitchFamily="66" charset="0"/>
            </a:endParaRPr>
          </a:p>
          <a:p>
            <a:pPr lvl="1">
              <a:lnSpc>
                <a:spcPct val="80000"/>
              </a:lnSpc>
              <a:defRPr/>
            </a:pPr>
            <a:r>
              <a:rPr lang="es-ES_tradnl" sz="2400" dirty="0" err="1" smtClean="0">
                <a:latin typeface="Pristina" pitchFamily="66" charset="0"/>
              </a:rPr>
              <a:t>Low</a:t>
            </a:r>
            <a:r>
              <a:rPr lang="es-ES_tradnl" sz="2400" dirty="0" smtClean="0">
                <a:latin typeface="Pristina" pitchFamily="66" charset="0"/>
              </a:rPr>
              <a:t> </a:t>
            </a:r>
            <a:r>
              <a:rPr lang="es-ES_tradnl" sz="2400" dirty="0" err="1" smtClean="0">
                <a:latin typeface="Pristina" pitchFamily="66" charset="0"/>
              </a:rPr>
              <a:t>reflective</a:t>
            </a:r>
            <a:r>
              <a:rPr lang="es-ES_tradnl" sz="2400" dirty="0" smtClean="0">
                <a:latin typeface="Pristina" pitchFamily="66" charset="0"/>
              </a:rPr>
              <a:t> </a:t>
            </a:r>
            <a:r>
              <a:rPr lang="es-ES_tradnl" sz="2400" dirty="0" err="1" smtClean="0">
                <a:latin typeface="Pristina" pitchFamily="66" charset="0"/>
              </a:rPr>
              <a:t>properties</a:t>
            </a:r>
            <a:endParaRPr lang="es-ES_tradnl" sz="2400" dirty="0" smtClean="0">
              <a:latin typeface="Pristina" pitchFamily="66" charset="0"/>
            </a:endParaRPr>
          </a:p>
          <a:p>
            <a:pPr lvl="1">
              <a:lnSpc>
                <a:spcPct val="80000"/>
              </a:lnSpc>
              <a:defRPr/>
            </a:pPr>
            <a:endParaRPr lang="es-ES_tradnl" sz="2400"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4" descr="dados"/>
          <p:cNvPicPr>
            <a:picLocks noChangeAspect="1" noChangeArrowheads="1"/>
          </p:cNvPicPr>
          <p:nvPr/>
        </p:nvPicPr>
        <p:blipFill>
          <a:blip r:embed="rId3"/>
          <a:srcRect/>
          <a:stretch>
            <a:fillRect/>
          </a:stretch>
        </p:blipFill>
        <p:spPr bwMode="auto">
          <a:xfrm>
            <a:off x="2557463" y="0"/>
            <a:ext cx="4029075" cy="6858000"/>
          </a:xfrm>
          <a:prstGeom prst="rect">
            <a:avLst/>
          </a:prstGeom>
          <a:noFill/>
          <a:ln w="9525">
            <a:noFill/>
            <a:miter lim="800000"/>
            <a:headEnd/>
            <a:tailEnd/>
          </a:ln>
        </p:spPr>
      </p:pic>
      <p:sp>
        <p:nvSpPr>
          <p:cNvPr id="3" name="Rectangle 2"/>
          <p:cNvSpPr/>
          <p:nvPr/>
        </p:nvSpPr>
        <p:spPr>
          <a:xfrm>
            <a:off x="6858000" y="381000"/>
            <a:ext cx="4572000" cy="914400"/>
          </a:xfrm>
          <a:prstGeom prst="rect">
            <a:avLst/>
          </a:prstGeom>
        </p:spPr>
        <p:txBody>
          <a:bodyPr>
            <a:spAutoFit/>
          </a:bodyPr>
          <a:lstStyle/>
          <a:p>
            <a:pPr eaLnBrk="0" hangingPunct="0">
              <a:defRPr/>
            </a:pPr>
            <a:r>
              <a:rPr kumimoji="1" lang="en-US" sz="5400">
                <a:solidFill>
                  <a:srgbClr val="CC0000"/>
                </a:solidFill>
                <a:effectLst>
                  <a:outerShdw blurRad="38100" dist="38100" dir="2700000" algn="tl">
                    <a:srgbClr val="000000"/>
                  </a:outerShdw>
                </a:effectLst>
                <a:latin typeface="Pristina" pitchFamily="66" charset="0"/>
              </a:rPr>
              <a:t>Uses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1 CuadroTexto"/>
          <p:cNvSpPr txBox="1">
            <a:spLocks noChangeArrowheads="1"/>
          </p:cNvSpPr>
          <p:nvPr/>
        </p:nvSpPr>
        <p:spPr bwMode="auto">
          <a:xfrm>
            <a:off x="304800" y="228600"/>
            <a:ext cx="8686800" cy="2677656"/>
          </a:xfrm>
          <a:prstGeom prst="rect">
            <a:avLst/>
          </a:prstGeom>
          <a:solidFill>
            <a:schemeClr val="tx1"/>
          </a:solidFill>
          <a:ln w="9525">
            <a:noFill/>
            <a:miter lim="800000"/>
            <a:headEnd/>
            <a:tailEnd/>
          </a:ln>
        </p:spPr>
        <p:txBody>
          <a:bodyPr>
            <a:spAutoFit/>
          </a:bodyPr>
          <a:lstStyle/>
          <a:p>
            <a:r>
              <a:rPr lang="en-US" sz="2800" dirty="0">
                <a:solidFill>
                  <a:srgbClr val="CC0000"/>
                </a:solidFill>
                <a:latin typeface="Pristina" pitchFamily="66" charset="0"/>
              </a:rPr>
              <a:t>Glass is the transparent solid that we see around us on a regular basis. With time, glass has come to be used in various forms. This brittle object is used on a large scale and has gained certain importance. As light is visible due to the absence of transition states, the glass appears to be transparent. In the initial years, glass hardly had any use, today it used for bottles, bulbs, dining sets, mirrors and also to decorate your homes.</a:t>
            </a:r>
          </a:p>
        </p:txBody>
      </p:sp>
      <p:pic>
        <p:nvPicPr>
          <p:cNvPr id="35843" name="Picture 2"/>
          <p:cNvPicPr>
            <a:picLocks noChangeAspect="1" noChangeArrowheads="1"/>
          </p:cNvPicPr>
          <p:nvPr/>
        </p:nvPicPr>
        <p:blipFill>
          <a:blip r:embed="rId3"/>
          <a:srcRect/>
          <a:stretch>
            <a:fillRect/>
          </a:stretch>
        </p:blipFill>
        <p:spPr bwMode="auto">
          <a:xfrm>
            <a:off x="214313" y="3503613"/>
            <a:ext cx="4143375" cy="3187700"/>
          </a:xfrm>
          <a:prstGeom prst="rect">
            <a:avLst/>
          </a:prstGeom>
          <a:noFill/>
          <a:ln w="9525">
            <a:noFill/>
            <a:miter lim="800000"/>
            <a:headEnd/>
            <a:tailEnd/>
          </a:ln>
        </p:spPr>
      </p:pic>
      <p:pic>
        <p:nvPicPr>
          <p:cNvPr id="35844" name="Picture 3"/>
          <p:cNvPicPr>
            <a:picLocks noChangeAspect="1" noChangeArrowheads="1"/>
          </p:cNvPicPr>
          <p:nvPr/>
        </p:nvPicPr>
        <p:blipFill>
          <a:blip r:embed="rId4"/>
          <a:srcRect/>
          <a:stretch>
            <a:fillRect/>
          </a:stretch>
        </p:blipFill>
        <p:spPr bwMode="auto">
          <a:xfrm>
            <a:off x="4238625" y="3524250"/>
            <a:ext cx="4762500" cy="3190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1 Rectángulo"/>
          <p:cNvSpPr>
            <a:spLocks noChangeArrowheads="1"/>
          </p:cNvSpPr>
          <p:nvPr/>
        </p:nvSpPr>
        <p:spPr bwMode="auto">
          <a:xfrm>
            <a:off x="304800" y="152400"/>
            <a:ext cx="4572000" cy="4114800"/>
          </a:xfrm>
          <a:prstGeom prst="rect">
            <a:avLst/>
          </a:prstGeom>
          <a:solidFill>
            <a:schemeClr val="tx1"/>
          </a:solidFill>
          <a:ln w="9525">
            <a:noFill/>
            <a:miter lim="800000"/>
            <a:headEnd/>
            <a:tailEnd/>
          </a:ln>
        </p:spPr>
        <p:txBody>
          <a:bodyPr>
            <a:spAutoFit/>
          </a:bodyPr>
          <a:lstStyle/>
          <a:p>
            <a:r>
              <a:rPr lang="en-US" sz="2400" dirty="0">
                <a:solidFill>
                  <a:srgbClr val="CC0000"/>
                </a:solidFill>
                <a:latin typeface="Pristina" pitchFamily="66" charset="0"/>
              </a:rPr>
              <a:t>The spectacles that you wear are also made of glass. When you walk through a laboratory you will find all the containers made out of glass. This is because it helps a person to check certain levels of chemicals and so on. Your eyewear also has the glass shaped in rectangular or oval shape. Glass also makes a fantastic tabletop and you can use it as a center or coffee table. Glass can be manufactured in any shape and can be put in any possible use.</a:t>
            </a:r>
          </a:p>
        </p:txBody>
      </p:sp>
      <p:pic>
        <p:nvPicPr>
          <p:cNvPr id="36867" name="Picture 2"/>
          <p:cNvPicPr>
            <a:picLocks noChangeAspect="1" noChangeArrowheads="1"/>
          </p:cNvPicPr>
          <p:nvPr/>
        </p:nvPicPr>
        <p:blipFill>
          <a:blip r:embed="rId3"/>
          <a:srcRect/>
          <a:stretch>
            <a:fillRect/>
          </a:stretch>
        </p:blipFill>
        <p:spPr bwMode="auto">
          <a:xfrm>
            <a:off x="152400" y="4440238"/>
            <a:ext cx="4953000" cy="2265362"/>
          </a:xfrm>
          <a:prstGeom prst="rect">
            <a:avLst/>
          </a:prstGeom>
          <a:noFill/>
          <a:ln w="12700" cap="sq">
            <a:noFill/>
            <a:miter lim="800000"/>
            <a:headEnd type="none" w="sm" len="sm"/>
            <a:tailEnd type="none" w="sm" len="sm"/>
          </a:ln>
        </p:spPr>
      </p:pic>
      <p:pic>
        <p:nvPicPr>
          <p:cNvPr id="36868" name="Picture 3"/>
          <p:cNvPicPr>
            <a:picLocks noChangeAspect="1" noChangeArrowheads="1"/>
          </p:cNvPicPr>
          <p:nvPr/>
        </p:nvPicPr>
        <p:blipFill>
          <a:blip r:embed="rId4"/>
          <a:srcRect/>
          <a:stretch>
            <a:fillRect/>
          </a:stretch>
        </p:blipFill>
        <p:spPr bwMode="auto">
          <a:xfrm>
            <a:off x="5105400" y="66675"/>
            <a:ext cx="3800475" cy="5065713"/>
          </a:xfrm>
          <a:prstGeom prst="rect">
            <a:avLst/>
          </a:prstGeom>
          <a:noFill/>
          <a:ln w="12700" cap="sq">
            <a:noFill/>
            <a:miter lim="800000"/>
            <a:headEnd type="none" w="sm" len="sm"/>
            <a:tailEnd type="none" w="sm" len="sm"/>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TotalTime>
  <Words>3573</Words>
  <Application>Microsoft Office PowerPoint</Application>
  <PresentationFormat>On-screen Show (4:3)</PresentationFormat>
  <Paragraphs>170</Paragraphs>
  <Slides>14</Slides>
  <Notes>14</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Slide 1</vt:lpstr>
      <vt:lpstr>History</vt:lpstr>
      <vt:lpstr>History</vt:lpstr>
      <vt:lpstr>Slide 4</vt:lpstr>
      <vt:lpstr>Types</vt:lpstr>
      <vt:lpstr>Types</vt:lpstr>
      <vt:lpstr>Slide 7</vt:lpstr>
      <vt:lpstr>Slide 8</vt:lpstr>
      <vt:lpstr>Slide 9</vt:lpstr>
      <vt:lpstr>Slide 10</vt:lpstr>
      <vt:lpstr>Slide 11</vt:lpstr>
      <vt:lpstr>Slide 12</vt:lpstr>
      <vt:lpstr>Slide 13</vt:lpstr>
      <vt:lpstr>Uses in Architecture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Oscar González Bello</dc:creator>
  <cp:lastModifiedBy>Oscar González Bello</cp:lastModifiedBy>
  <cp:revision>2</cp:revision>
  <dcterms:created xsi:type="dcterms:W3CDTF">2009-03-10T23:25:49Z</dcterms:created>
  <dcterms:modified xsi:type="dcterms:W3CDTF">2009-03-10T23:40:14Z</dcterms:modified>
</cp:coreProperties>
</file>